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notesMasterIdLst>
    <p:notesMasterId r:id="rId21"/>
  </p:notesMasterIdLst>
  <p:sldIdLst>
    <p:sldId id="256" r:id="rId2"/>
    <p:sldId id="258" r:id="rId3"/>
    <p:sldId id="288" r:id="rId4"/>
    <p:sldId id="287" r:id="rId5"/>
    <p:sldId id="295" r:id="rId6"/>
    <p:sldId id="293" r:id="rId7"/>
    <p:sldId id="294" r:id="rId8"/>
    <p:sldId id="260" r:id="rId9"/>
    <p:sldId id="259" r:id="rId10"/>
    <p:sldId id="264" r:id="rId11"/>
    <p:sldId id="269" r:id="rId12"/>
    <p:sldId id="263" r:id="rId13"/>
    <p:sldId id="266" r:id="rId14"/>
    <p:sldId id="265" r:id="rId15"/>
    <p:sldId id="261" r:id="rId16"/>
    <p:sldId id="270" r:id="rId17"/>
    <p:sldId id="271" r:id="rId18"/>
    <p:sldId id="283" r:id="rId19"/>
    <p:sldId id="28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e van den Corput" initials="MvdC" lastIdx="1" clrIdx="0">
    <p:extLst>
      <p:ext uri="{19B8F6BF-5375-455C-9EA6-DF929625EA0E}">
        <p15:presenceInfo xmlns:p15="http://schemas.microsoft.com/office/powerpoint/2012/main" userId="eef9c73dcf8b70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41" autoAdjust="0"/>
    <p:restoredTop sz="94660"/>
  </p:normalViewPr>
  <p:slideViewPr>
    <p:cSldViewPr snapToGrid="0">
      <p:cViewPr varScale="1">
        <p:scale>
          <a:sx n="105" d="100"/>
          <a:sy n="105" d="100"/>
        </p:scale>
        <p:origin x="224"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7F9EE-811F-4DB4-B724-95B411102B59}" type="datetimeFigureOut">
              <a:rPr lang="nl-NL" smtClean="0"/>
              <a:t>14-06-2023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147A0-6F0D-402A-8B8B-23A77483BAA8}" type="slidenum">
              <a:rPr lang="nl-NL" smtClean="0"/>
              <a:t>‹nr.›</a:t>
            </a:fld>
            <a:endParaRPr lang="nl-NL"/>
          </a:p>
        </p:txBody>
      </p:sp>
    </p:spTree>
    <p:extLst>
      <p:ext uri="{BB962C8B-B14F-4D97-AF65-F5344CB8AC3E}">
        <p14:creationId xmlns:p14="http://schemas.microsoft.com/office/powerpoint/2010/main" val="326097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Mariska 5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18</a:t>
            </a:fld>
            <a:endParaRPr lang="nl-NL"/>
          </a:p>
        </p:txBody>
      </p:sp>
    </p:spTree>
    <p:extLst>
      <p:ext uri="{BB962C8B-B14F-4D97-AF65-F5344CB8AC3E}">
        <p14:creationId xmlns:p14="http://schemas.microsoft.com/office/powerpoint/2010/main" val="119387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28BA7-512D-6E43-B6EF-0CB0B5B3FC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8ECAB1-FE27-D548-98E3-133DFCFE94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8D0ABA-101F-E144-A74A-79DDB5FBE675}"/>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5" name="Tijdelijke aanduiding voor voettekst 4">
            <a:extLst>
              <a:ext uri="{FF2B5EF4-FFF2-40B4-BE49-F238E27FC236}">
                <a16:creationId xmlns:a16="http://schemas.microsoft.com/office/drawing/2014/main" id="{08A19434-F9AC-4646-A22C-DA3DCE35636B}"/>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7F5BC9F4-D51B-5C4F-9CEB-32C60EB1253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0036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041AE-955B-2141-96B9-8518E1DED11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0E216F6-7353-DF4B-AF76-C4A0EB1EF9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D0E329-A1C5-2748-8891-6E59CA241FD6}"/>
              </a:ext>
            </a:extLst>
          </p:cNvPr>
          <p:cNvSpPr>
            <a:spLocks noGrp="1"/>
          </p:cNvSpPr>
          <p:nvPr>
            <p:ph type="dt" sz="half" idx="10"/>
          </p:nvPr>
        </p:nvSpPr>
        <p:spPr/>
        <p:txBody>
          <a:bodyPr/>
          <a:lstStyle/>
          <a:p>
            <a:fld id="{55C6B4A9-1611-4792-9094-5F34BCA07E0B}" type="datetimeFigureOut">
              <a:rPr lang="en-US" smtClean="0"/>
              <a:t>6/14/23</a:t>
            </a:fld>
            <a:endParaRPr lang="en-US" dirty="0"/>
          </a:p>
        </p:txBody>
      </p:sp>
      <p:sp>
        <p:nvSpPr>
          <p:cNvPr id="5" name="Tijdelijke aanduiding voor voettekst 4">
            <a:extLst>
              <a:ext uri="{FF2B5EF4-FFF2-40B4-BE49-F238E27FC236}">
                <a16:creationId xmlns:a16="http://schemas.microsoft.com/office/drawing/2014/main" id="{9A1DAA3A-32D0-E448-8CC7-9AC49CFBF72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F6AB827-4079-5E45-A773-552A54922B69}"/>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109413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4ED5453-752F-CD43-AF24-D9523231D8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D53D42E-C74C-3342-B952-3F7FDA16342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07C447-B6CE-1A44-B433-977BFA6C2FC7}"/>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5" name="Tijdelijke aanduiding voor voettekst 4">
            <a:extLst>
              <a:ext uri="{FF2B5EF4-FFF2-40B4-BE49-F238E27FC236}">
                <a16:creationId xmlns:a16="http://schemas.microsoft.com/office/drawing/2014/main" id="{590996EE-5398-DE4D-AFE6-692E3A74983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2C14C13-426E-A447-BA10-DBE78CDF4C1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9362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AD8FE-6BD3-CE4A-B7E1-6A930C1AF44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40B7ED-9A21-D041-8CD9-AA069C6DCDF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4C4F10-777B-534A-ADDB-E90487C1F46E}"/>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5" name="Tijdelijke aanduiding voor voettekst 4">
            <a:extLst>
              <a:ext uri="{FF2B5EF4-FFF2-40B4-BE49-F238E27FC236}">
                <a16:creationId xmlns:a16="http://schemas.microsoft.com/office/drawing/2014/main" id="{9C6FC66C-98C3-8149-AA14-EEA2A8C52B9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C589298-4EB5-4A46-9054-FFE53A3943A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4302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DA27-79A2-A24A-972E-09C32513F1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0544B60-53A1-1C41-9A2D-7E8751917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FB9166-D986-D74F-BEDB-35BF642564FF}"/>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5" name="Tijdelijke aanduiding voor voettekst 4">
            <a:extLst>
              <a:ext uri="{FF2B5EF4-FFF2-40B4-BE49-F238E27FC236}">
                <a16:creationId xmlns:a16="http://schemas.microsoft.com/office/drawing/2014/main" id="{DEC39686-DD44-5543-A1B8-160D5031C262}"/>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D1A92ED-BEB5-A54B-B227-2EC66CBCFF3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4429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4CCC6-060C-FE44-91AE-1E3ACCFCD3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C097C4-3C1A-2146-BF52-B95C641761D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993B62A-1E58-9D44-8DDF-87D082BD1A7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ECEEE2-26CA-F94A-AD96-9D8D1C9CA5BB}"/>
              </a:ext>
            </a:extLst>
          </p:cNvPr>
          <p:cNvSpPr>
            <a:spLocks noGrp="1"/>
          </p:cNvSpPr>
          <p:nvPr>
            <p:ph type="dt" sz="half" idx="10"/>
          </p:nvPr>
        </p:nvSpPr>
        <p:spPr/>
        <p:txBody>
          <a:bodyPr/>
          <a:lstStyle/>
          <a:p>
            <a:fld id="{EB712588-04B1-427B-82EE-E8DB90309F08}" type="datetimeFigureOut">
              <a:rPr lang="en-US" smtClean="0"/>
              <a:t>6/14/23</a:t>
            </a:fld>
            <a:endParaRPr lang="en-US" dirty="0"/>
          </a:p>
        </p:txBody>
      </p:sp>
      <p:sp>
        <p:nvSpPr>
          <p:cNvPr id="6" name="Tijdelijke aanduiding voor voettekst 5">
            <a:extLst>
              <a:ext uri="{FF2B5EF4-FFF2-40B4-BE49-F238E27FC236}">
                <a16:creationId xmlns:a16="http://schemas.microsoft.com/office/drawing/2014/main" id="{018FE5FB-9B09-4C4B-B8B9-9295594C9133}"/>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2B2C7DA-D482-7E45-AFA9-E89E00AC0B5E}"/>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79043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40ED4-280C-3649-AC37-0736E886B9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069D03E-08A3-7A44-8FC2-F7D9E9512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41D438-771D-104C-8208-8F1445A497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CA408C-6EC5-7A45-836A-816656CF5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B701F2-2D09-D34E-A3F1-C63C64534FE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A74B6FD-BEB4-2B4C-876E-C86241A552D4}"/>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8" name="Tijdelijke aanduiding voor voettekst 7">
            <a:extLst>
              <a:ext uri="{FF2B5EF4-FFF2-40B4-BE49-F238E27FC236}">
                <a16:creationId xmlns:a16="http://schemas.microsoft.com/office/drawing/2014/main" id="{CAEC03F3-4BA5-5A49-990D-42873E942ED2}"/>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FD22A9E-1051-A540-8209-2D3F710F8585}"/>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8184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0FD23-B46F-5E41-B912-D7776E765B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C7F40A-0381-CD4C-A4B9-4A681106C353}"/>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4" name="Tijdelijke aanduiding voor voettekst 3">
            <a:extLst>
              <a:ext uri="{FF2B5EF4-FFF2-40B4-BE49-F238E27FC236}">
                <a16:creationId xmlns:a16="http://schemas.microsoft.com/office/drawing/2014/main" id="{8AA1D075-E899-FC47-A205-C9E85FA1C6D1}"/>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0ECC63EC-EB0C-6447-A5F7-04E65C016C1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7273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830B744-1FA1-6B42-A2CC-9DFE7C42B46E}"/>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3" name="Tijdelijke aanduiding voor voettekst 2">
            <a:extLst>
              <a:ext uri="{FF2B5EF4-FFF2-40B4-BE49-F238E27FC236}">
                <a16:creationId xmlns:a16="http://schemas.microsoft.com/office/drawing/2014/main" id="{00958FF0-657E-1546-B627-904AF5C10B1F}"/>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F1BA61E-8CE5-6841-BA94-E23D10510BBE}"/>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009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5F690-B629-F845-966F-0FAE066BA4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8FE4341-6838-0D48-A832-2A862DCBD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016E0E-EE7C-B44C-8335-929DAA2E3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197DD8F-CE13-F343-96F8-8C982CE84B26}"/>
              </a:ext>
            </a:extLst>
          </p:cNvPr>
          <p:cNvSpPr>
            <a:spLocks noGrp="1"/>
          </p:cNvSpPr>
          <p:nvPr>
            <p:ph type="dt" sz="half" idx="10"/>
          </p:nvPr>
        </p:nvSpPr>
        <p:spPr/>
        <p:txBody>
          <a:bodyPr/>
          <a:lstStyle/>
          <a:p>
            <a:fld id="{42A54C80-263E-416B-A8E0-580EDEADCBDC}" type="datetimeFigureOut">
              <a:rPr lang="en-US" smtClean="0"/>
              <a:t>6/14/23</a:t>
            </a:fld>
            <a:endParaRPr lang="en-US" dirty="0"/>
          </a:p>
        </p:txBody>
      </p:sp>
      <p:sp>
        <p:nvSpPr>
          <p:cNvPr id="6" name="Tijdelijke aanduiding voor voettekst 5">
            <a:extLst>
              <a:ext uri="{FF2B5EF4-FFF2-40B4-BE49-F238E27FC236}">
                <a16:creationId xmlns:a16="http://schemas.microsoft.com/office/drawing/2014/main" id="{9495F9C8-BBF9-5846-8016-5B749F12012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11DB0045-3C15-AB44-84FE-20DA1E66C003}"/>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177980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67BF9-DDFA-EA43-8708-42F960A58C1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4A0008F-AB70-7447-B649-8035A951B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CA8335-B87A-5740-9C33-9AE66039C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D828B8-1305-7B45-8BB8-67ED47DC8F99}"/>
              </a:ext>
            </a:extLst>
          </p:cNvPr>
          <p:cNvSpPr>
            <a:spLocks noGrp="1"/>
          </p:cNvSpPr>
          <p:nvPr>
            <p:ph type="dt" sz="half" idx="10"/>
          </p:nvPr>
        </p:nvSpPr>
        <p:spPr/>
        <p:txBody>
          <a:bodyPr/>
          <a:lstStyle/>
          <a:p>
            <a:fld id="{B61BEF0D-F0BB-DE4B-95CE-6DB70DBA9567}" type="datetimeFigureOut">
              <a:rPr lang="en-US" smtClean="0"/>
              <a:pPr/>
              <a:t>6/14/23</a:t>
            </a:fld>
            <a:endParaRPr lang="en-US" dirty="0"/>
          </a:p>
        </p:txBody>
      </p:sp>
      <p:sp>
        <p:nvSpPr>
          <p:cNvPr id="6" name="Tijdelijke aanduiding voor voettekst 5">
            <a:extLst>
              <a:ext uri="{FF2B5EF4-FFF2-40B4-BE49-F238E27FC236}">
                <a16:creationId xmlns:a16="http://schemas.microsoft.com/office/drawing/2014/main" id="{8F4DD5B4-E668-D145-9881-BD7C98A5B476}"/>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A0E88BF1-E5C5-DD4B-8637-ED2B83CAAE64}"/>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2329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A73C29-F79E-C347-B4CA-A00C42F97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0C676-3F1B-DB43-B79B-541D42306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CAFD3C-EF50-4B47-A631-B8C1C2AC7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6/14/23</a:t>
            </a:fld>
            <a:endParaRPr lang="en-US" dirty="0"/>
          </a:p>
        </p:txBody>
      </p:sp>
      <p:sp>
        <p:nvSpPr>
          <p:cNvPr id="5" name="Tijdelijke aanduiding voor voettekst 4">
            <a:extLst>
              <a:ext uri="{FF2B5EF4-FFF2-40B4-BE49-F238E27FC236}">
                <a16:creationId xmlns:a16="http://schemas.microsoft.com/office/drawing/2014/main" id="{A0028F56-D8B8-B248-94DC-1FA5A7AEE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3C3ED365-8C57-5645-B449-0D1DA90B9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601786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s-en-samenleving.infonu.nl/pedagogiek/153341-antroposofie-en-mensbeeld.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ezondheidsnet.nl/sites/gezondheidsnet/files/gezondheidsnet_kruidenwijzer.pdf" TargetMode="External"/><Relationship Id="rId5" Type="http://schemas.openxmlformats.org/officeDocument/2006/relationships/hyperlink" Target="https://www.voedingscentrum.nl/encyclopedie/kruiden-en-specerijen.aspx#blok13"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d.nl/gezond/onderzoekers-erasmus-mc-pas-op-met-kurkuma~aa795b9a/"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ruidenmix-maken.nl/page/4294969152/wat-is-kalium-of-potassium-en-waarom-is-het-zo-belangrijk"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kruidenmix-maken.nl/page/4294969104/wat-is-magnesium-en-wat-is-het-belang-van-magnesium-in-onze-voed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afel, zitten, bloem, rood&#10;&#10;Automatisch gegenereerde beschrijving">
            <a:extLst>
              <a:ext uri="{FF2B5EF4-FFF2-40B4-BE49-F238E27FC236}">
                <a16:creationId xmlns:a16="http://schemas.microsoft.com/office/drawing/2014/main" id="{CBED85DE-2F5B-0C42-A95D-4C82668946D1}"/>
              </a:ext>
            </a:extLst>
          </p:cNvPr>
          <p:cNvPicPr>
            <a:picLocks noChangeAspect="1"/>
          </p:cNvPicPr>
          <p:nvPr/>
        </p:nvPicPr>
        <p:blipFill rotWithShape="1">
          <a:blip r:embed="rId2"/>
          <a:srcRect l="11172" r="19600" b="1"/>
          <a:stretch/>
        </p:blipFill>
        <p:spPr>
          <a:xfrm>
            <a:off x="-1" y="10"/>
            <a:ext cx="12192001" cy="4666928"/>
          </a:xfrm>
          <a:prstGeom prst="rect">
            <a:avLst/>
          </a:prstGeom>
        </p:spPr>
      </p:pic>
      <p:pic>
        <p:nvPicPr>
          <p:cNvPr id="24" name="Picture 23">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26" name="Oval 25">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90BE0D-19EA-4077-B3E1-F2517D713FFD}"/>
              </a:ext>
            </a:extLst>
          </p:cNvPr>
          <p:cNvSpPr>
            <a:spLocks noGrp="1"/>
          </p:cNvSpPr>
          <p:nvPr>
            <p:ph type="ctrTitle"/>
          </p:nvPr>
        </p:nvSpPr>
        <p:spPr>
          <a:xfrm>
            <a:off x="804484" y="5090844"/>
            <a:ext cx="10592174" cy="1000655"/>
          </a:xfrm>
        </p:spPr>
        <p:txBody>
          <a:bodyPr anchor="t">
            <a:normAutofit/>
          </a:bodyPr>
          <a:lstStyle/>
          <a:p>
            <a:pPr algn="l"/>
            <a:r>
              <a:rPr lang="nl-NL" sz="4400" dirty="0">
                <a:solidFill>
                  <a:srgbClr val="000000"/>
                </a:solidFill>
              </a:rPr>
              <a:t>Kruiden en specerijen</a:t>
            </a:r>
          </a:p>
        </p:txBody>
      </p:sp>
      <p:sp>
        <p:nvSpPr>
          <p:cNvPr id="3" name="Ondertitel 2">
            <a:extLst>
              <a:ext uri="{FF2B5EF4-FFF2-40B4-BE49-F238E27FC236}">
                <a16:creationId xmlns:a16="http://schemas.microsoft.com/office/drawing/2014/main" id="{EAF9CA2E-85D8-44FC-97DD-F44A1673D5AC}"/>
              </a:ext>
            </a:extLst>
          </p:cNvPr>
          <p:cNvSpPr>
            <a:spLocks noGrp="1"/>
          </p:cNvSpPr>
          <p:nvPr>
            <p:ph type="subTitle" idx="1"/>
          </p:nvPr>
        </p:nvSpPr>
        <p:spPr>
          <a:xfrm>
            <a:off x="804788" y="4606470"/>
            <a:ext cx="9416898" cy="484374"/>
          </a:xfrm>
        </p:spPr>
        <p:txBody>
          <a:bodyPr anchor="b">
            <a:normAutofit/>
          </a:bodyPr>
          <a:lstStyle/>
          <a:p>
            <a:pPr algn="l"/>
            <a:r>
              <a:rPr lang="nl-NL" sz="1800" dirty="0">
                <a:solidFill>
                  <a:srgbClr val="000000"/>
                </a:solidFill>
              </a:rPr>
              <a:t>Lifestyle Leerjaar 1, Periode 4, </a:t>
            </a:r>
            <a:r>
              <a:rPr lang="nl-NL" sz="1800">
                <a:solidFill>
                  <a:srgbClr val="000000"/>
                </a:solidFill>
              </a:rPr>
              <a:t>week 7</a:t>
            </a:r>
            <a:endParaRPr lang="nl-NL" sz="1800" dirty="0">
              <a:solidFill>
                <a:srgbClr val="000000"/>
              </a:solidFill>
            </a:endParaRPr>
          </a:p>
        </p:txBody>
      </p:sp>
    </p:spTree>
    <p:extLst>
      <p:ext uri="{BB962C8B-B14F-4D97-AF65-F5344CB8AC3E}">
        <p14:creationId xmlns:p14="http://schemas.microsoft.com/office/powerpoint/2010/main" val="311744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42BA55-0DB0-433A-B537-458255952521}"/>
              </a:ext>
            </a:extLst>
          </p:cNvPr>
          <p:cNvSpPr>
            <a:spLocks noGrp="1"/>
          </p:cNvSpPr>
          <p:nvPr>
            <p:ph type="title"/>
          </p:nvPr>
        </p:nvSpPr>
        <p:spPr>
          <a:xfrm>
            <a:off x="1123356" y="1188636"/>
            <a:ext cx="10142052" cy="1932515"/>
          </a:xfrm>
        </p:spPr>
        <p:txBody>
          <a:bodyPr vert="horz" lIns="91440" tIns="45720" rIns="91440" bIns="45720" rtlCol="0" anchor="ctr">
            <a:normAutofit/>
          </a:bodyPr>
          <a:lstStyle/>
          <a:p>
            <a:r>
              <a:rPr lang="en-US" sz="1500" b="1"/>
              <a:t>Signatuurleer</a:t>
            </a:r>
            <a:br>
              <a:rPr lang="en-US" sz="1500"/>
            </a:br>
            <a:br>
              <a:rPr lang="en-US" sz="1500"/>
            </a:br>
            <a:r>
              <a:rPr lang="en-US" sz="1500"/>
              <a:t>Sinds de Griekse en Romeinse oudheid werden uiterlijkheden van de plant in verband gebracht met de medicinale werking van de plant.</a:t>
            </a:r>
            <a:br>
              <a:rPr lang="en-US" sz="1500"/>
            </a:br>
            <a:r>
              <a:rPr lang="en-US" sz="1500"/>
              <a:t>In de middeleeuwen werd de signatuurleer een belangrijk uitgangspunt van de toenmalige geneeskunde.</a:t>
            </a:r>
            <a:br>
              <a:rPr lang="en-US" sz="1500"/>
            </a:br>
            <a:br>
              <a:rPr lang="en-US" sz="1500"/>
            </a:br>
            <a:r>
              <a:rPr lang="en-US" sz="1500"/>
              <a:t>De signatuurleer gaat grotendeels terug op Paracelsus (1493-1541, arts en theoloog uit Zwitserland). Hij stelde dat alle planten op aarde tot nut van de Mensheid zijn. </a:t>
            </a:r>
            <a:endParaRPr lang="en-US" sz="1500" dirty="0"/>
          </a:p>
        </p:txBody>
      </p:sp>
      <p:pic>
        <p:nvPicPr>
          <p:cNvPr id="14" name="Afbeelding 13">
            <a:extLst>
              <a:ext uri="{FF2B5EF4-FFF2-40B4-BE49-F238E27FC236}">
                <a16:creationId xmlns:a16="http://schemas.microsoft.com/office/drawing/2014/main" id="{E55FC816-A5CA-4CE5-B077-4BE4BB721779}"/>
              </a:ext>
            </a:extLst>
          </p:cNvPr>
          <p:cNvPicPr>
            <a:picLocks noChangeAspect="1"/>
          </p:cNvPicPr>
          <p:nvPr/>
        </p:nvPicPr>
        <p:blipFill rotWithShape="1">
          <a:blip r:embed="rId2"/>
          <a:srcRect l="20771" r="3451"/>
          <a:stretch/>
        </p:blipFill>
        <p:spPr>
          <a:xfrm>
            <a:off x="1123357" y="3018327"/>
            <a:ext cx="3533985" cy="2728198"/>
          </a:xfrm>
          <a:prstGeom prst="rect">
            <a:avLst/>
          </a:prstGeom>
        </p:spPr>
      </p:pic>
      <p:sp>
        <p:nvSpPr>
          <p:cNvPr id="8" name="Tekstvak 7">
            <a:extLst>
              <a:ext uri="{FF2B5EF4-FFF2-40B4-BE49-F238E27FC236}">
                <a16:creationId xmlns:a16="http://schemas.microsoft.com/office/drawing/2014/main" id="{1FECDE61-6884-43CD-B510-66189EAE46E8}"/>
              </a:ext>
            </a:extLst>
          </p:cNvPr>
          <p:cNvSpPr txBox="1"/>
          <p:nvPr/>
        </p:nvSpPr>
        <p:spPr>
          <a:xfrm>
            <a:off x="4899991" y="2912165"/>
            <a:ext cx="4783505" cy="2814311"/>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endParaRPr lang="en-US" sz="1100"/>
          </a:p>
          <a:p>
            <a:pPr indent="-228600">
              <a:lnSpc>
                <a:spcPct val="90000"/>
              </a:lnSpc>
              <a:spcAft>
                <a:spcPts val="600"/>
              </a:spcAft>
              <a:buFont typeface="Arial" panose="020B0604020202020204" pitchFamily="34" charset="0"/>
              <a:buChar char="•"/>
            </a:pPr>
            <a:r>
              <a:rPr lang="en-US" sz="1400"/>
              <a:t>Voorbeeld: </a:t>
            </a:r>
          </a:p>
          <a:p>
            <a:pPr indent="-228600">
              <a:lnSpc>
                <a:spcPct val="90000"/>
              </a:lnSpc>
              <a:spcAft>
                <a:spcPts val="600"/>
              </a:spcAft>
              <a:buFont typeface="Arial" panose="020B0604020202020204" pitchFamily="34" charset="0"/>
              <a:buChar char="•"/>
            </a:pPr>
            <a:r>
              <a:rPr lang="en-US" sz="1400"/>
              <a:t>Kruipwortel ‘kruipt’ lang en ver onder de grond door. Dit staat voor kracht en onuitroeibaarheid</a:t>
            </a:r>
            <a:r>
              <a:rPr lang="en-US" sz="1400" b="1"/>
              <a:t>. </a:t>
            </a:r>
            <a:br>
              <a:rPr lang="en-US" sz="1400" b="1"/>
            </a:br>
            <a:endParaRPr lang="en-US" sz="1400"/>
          </a:p>
          <a:p>
            <a:pPr indent="-228600">
              <a:lnSpc>
                <a:spcPct val="90000"/>
              </a:lnSpc>
              <a:spcAft>
                <a:spcPts val="600"/>
              </a:spcAft>
              <a:buFont typeface="Arial" panose="020B0604020202020204" pitchFamily="34" charset="0"/>
              <a:buChar char="•"/>
            </a:pPr>
            <a:r>
              <a:rPr lang="en-US" sz="1400"/>
              <a:t>Werking: </a:t>
            </a:r>
          </a:p>
          <a:p>
            <a:pPr indent="-228600">
              <a:lnSpc>
                <a:spcPct val="90000"/>
              </a:lnSpc>
              <a:spcAft>
                <a:spcPts val="600"/>
              </a:spcAft>
              <a:buFont typeface="Arial" panose="020B0604020202020204" pitchFamily="34" charset="0"/>
              <a:buChar char="•"/>
            </a:pPr>
            <a:r>
              <a:rPr lang="en-US" sz="1400"/>
              <a:t>Planten met een kruipende wortelstok zijn veelal sterk, echte pionierplanten; ze ontzuren braakliggend terrein, verbeteren de aarde en maken deze klaar voor andere planten.</a:t>
            </a:r>
          </a:p>
          <a:p>
            <a:pPr indent="-228600">
              <a:lnSpc>
                <a:spcPct val="90000"/>
              </a:lnSpc>
              <a:spcAft>
                <a:spcPts val="600"/>
              </a:spcAft>
              <a:buFont typeface="Arial" panose="020B0604020202020204" pitchFamily="34" charset="0"/>
              <a:buChar char="•"/>
            </a:pPr>
            <a:r>
              <a:rPr lang="en-US" sz="1400"/>
              <a:t>Zulke planten werken bij de mens ook ontzurend en bevorderen het regeneratie- en doorzettingsvermogen, de weerstand.</a:t>
            </a:r>
          </a:p>
          <a:p>
            <a:pPr indent="-228600">
              <a:lnSpc>
                <a:spcPct val="90000"/>
              </a:lnSpc>
              <a:spcAft>
                <a:spcPts val="600"/>
              </a:spcAft>
              <a:buFont typeface="Arial" panose="020B0604020202020204" pitchFamily="34" charset="0"/>
              <a:buChar char="•"/>
            </a:pPr>
            <a:endParaRPr lang="en-US" sz="1400" i="1"/>
          </a:p>
          <a:p>
            <a:pPr indent="-228600">
              <a:lnSpc>
                <a:spcPct val="90000"/>
              </a:lnSpc>
              <a:spcAft>
                <a:spcPts val="600"/>
              </a:spcAft>
              <a:buFont typeface="Arial" panose="020B0604020202020204" pitchFamily="34" charset="0"/>
              <a:buChar char="•"/>
            </a:pPr>
            <a:r>
              <a:rPr lang="en-US" sz="1400" i="1"/>
              <a:t>Voorbeelden</a:t>
            </a:r>
            <a:r>
              <a:rPr lang="en-US" sz="1400"/>
              <a:t>: heermoes, braam, brandnetel, zevenblad, wilgenroosje.</a:t>
            </a:r>
          </a:p>
          <a:p>
            <a:pPr indent="-228600">
              <a:lnSpc>
                <a:spcPct val="90000"/>
              </a:lnSpc>
              <a:spcAft>
                <a:spcPts val="600"/>
              </a:spcAft>
              <a:buFont typeface="Arial" panose="020B0604020202020204" pitchFamily="34" charset="0"/>
              <a:buChar char="•"/>
            </a:pPr>
            <a:endParaRPr lang="en-US" sz="1100" dirty="0"/>
          </a:p>
        </p:txBody>
      </p:sp>
      <p:sp>
        <p:nvSpPr>
          <p:cNvPr id="10" name="Tekstvak 9">
            <a:extLst>
              <a:ext uri="{FF2B5EF4-FFF2-40B4-BE49-F238E27FC236}">
                <a16:creationId xmlns:a16="http://schemas.microsoft.com/office/drawing/2014/main" id="{C610C03A-2965-412D-8A6A-2496377F436F}"/>
              </a:ext>
            </a:extLst>
          </p:cNvPr>
          <p:cNvSpPr txBox="1"/>
          <p:nvPr/>
        </p:nvSpPr>
        <p:spPr>
          <a:xfrm>
            <a:off x="1526970" y="1644685"/>
            <a:ext cx="3163579" cy="369332"/>
          </a:xfrm>
          <a:prstGeom prst="rect">
            <a:avLst/>
          </a:prstGeom>
          <a:noFill/>
        </p:spPr>
        <p:txBody>
          <a:bodyPr wrap="square" rtlCol="0">
            <a:spAutoFit/>
          </a:bodyPr>
          <a:lstStyle/>
          <a:p>
            <a:pPr>
              <a:spcAft>
                <a:spcPts val="600"/>
              </a:spcAft>
            </a:pPr>
            <a:r>
              <a:rPr lang="nl-NL" dirty="0"/>
              <a:t> </a:t>
            </a:r>
            <a:endParaRPr lang="nl-NL"/>
          </a:p>
        </p:txBody>
      </p:sp>
    </p:spTree>
    <p:extLst>
      <p:ext uri="{BB962C8B-B14F-4D97-AF65-F5344CB8AC3E}">
        <p14:creationId xmlns:p14="http://schemas.microsoft.com/office/powerpoint/2010/main" val="339513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el 7">
            <a:extLst>
              <a:ext uri="{FF2B5EF4-FFF2-40B4-BE49-F238E27FC236}">
                <a16:creationId xmlns:a16="http://schemas.microsoft.com/office/drawing/2014/main" id="{D0A37365-5EC3-C046-AA6E-74E87ECD302E}"/>
              </a:ext>
            </a:extLst>
          </p:cNvPr>
          <p:cNvSpPr>
            <a:spLocks noGrp="1"/>
          </p:cNvSpPr>
          <p:nvPr>
            <p:ph type="title"/>
          </p:nvPr>
        </p:nvSpPr>
        <p:spPr>
          <a:xfrm>
            <a:off x="6094105" y="802955"/>
            <a:ext cx="4977976" cy="1454051"/>
          </a:xfrm>
        </p:spPr>
        <p:txBody>
          <a:bodyPr>
            <a:normAutofit/>
          </a:bodyPr>
          <a:lstStyle/>
          <a:p>
            <a:r>
              <a:rPr lang="nl-NL">
                <a:solidFill>
                  <a:srgbClr val="000000"/>
                </a:solidFill>
              </a:rPr>
              <a:t>Wortels</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12" descr="Afbeelding met tekst, kaart&#10;&#10;Automatisch gegenereerde beschrijving">
            <a:extLst>
              <a:ext uri="{FF2B5EF4-FFF2-40B4-BE49-F238E27FC236}">
                <a16:creationId xmlns:a16="http://schemas.microsoft.com/office/drawing/2014/main" id="{C6880049-8676-49A0-B8E5-B6053E53E35D}"/>
              </a:ext>
            </a:extLst>
          </p:cNvPr>
          <p:cNvPicPr>
            <a:picLocks noChangeAspect="1"/>
          </p:cNvPicPr>
          <p:nvPr/>
        </p:nvPicPr>
        <p:blipFill rotWithShape="1">
          <a:blip r:embed="rId3">
            <a:alphaModFix/>
          </a:blip>
          <a:srcRect t="11767" r="-2" b="685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7" name="Tijdelijke aanduiding voor inhoud 6">
            <a:extLst>
              <a:ext uri="{FF2B5EF4-FFF2-40B4-BE49-F238E27FC236}">
                <a16:creationId xmlns:a16="http://schemas.microsoft.com/office/drawing/2014/main" id="{DAD4E5E9-9C98-0B4B-BC50-9F2F1D9BE06F}"/>
              </a:ext>
            </a:extLst>
          </p:cNvPr>
          <p:cNvSpPr>
            <a:spLocks noGrp="1"/>
          </p:cNvSpPr>
          <p:nvPr>
            <p:ph idx="1"/>
          </p:nvPr>
        </p:nvSpPr>
        <p:spPr>
          <a:xfrm>
            <a:off x="6090574" y="2421682"/>
            <a:ext cx="4977578" cy="3639289"/>
          </a:xfrm>
        </p:spPr>
        <p:txBody>
          <a:bodyPr anchor="ctr">
            <a:normAutofit/>
          </a:bodyPr>
          <a:lstStyle/>
          <a:p>
            <a:pPr fontAlgn="base"/>
            <a:r>
              <a:rPr lang="nl-NL" sz="1400">
                <a:solidFill>
                  <a:srgbClr val="000000"/>
                </a:solidFill>
              </a:rPr>
              <a:t>Er is een verband tussen de vorm, structuur en wijze van groeien van de wortel met de aarding van de mens en de specifieke werking op de bovenpool.</a:t>
            </a:r>
          </a:p>
          <a:p>
            <a:pPr fontAlgn="base"/>
            <a:r>
              <a:rPr lang="nl-NL" sz="1400">
                <a:solidFill>
                  <a:srgbClr val="000000"/>
                </a:solidFill>
              </a:rPr>
              <a:t>Penwortel: deze planten bevorderen de aarding van de mens, helpt steviger (in het leven) te staan, geeft vaste grond onder de voeten.</a:t>
            </a:r>
          </a:p>
          <a:p>
            <a:pPr fontAlgn="base"/>
            <a:r>
              <a:rPr lang="nl-NL" sz="1400">
                <a:solidFill>
                  <a:srgbClr val="000000"/>
                </a:solidFill>
              </a:rPr>
              <a:t>Kruipwortel: deze hechten zich aan de aarde en zijn vaak onuitroeibaar. Hierdoor zijn ze van invloed op de weerstand en helpen ze het regeneratievermogen door te zetten.</a:t>
            </a:r>
          </a:p>
          <a:p>
            <a:pPr fontAlgn="base"/>
            <a:r>
              <a:rPr lang="nl-NL" sz="1400">
                <a:solidFill>
                  <a:srgbClr val="000000"/>
                </a:solidFill>
              </a:rPr>
              <a:t>Oppervlakkige wortel; laten zich makkelijk uit de grond trekken en hebben weinig aardekracht. Hierdoor helpen ze de mens wat luchtiger te worden.</a:t>
            </a:r>
          </a:p>
          <a:p>
            <a:pPr fontAlgn="base"/>
            <a:r>
              <a:rPr lang="nl-NL" sz="1400" i="1">
                <a:solidFill>
                  <a:srgbClr val="000000"/>
                </a:solidFill>
              </a:rPr>
              <a:t>Stengel</a:t>
            </a:r>
            <a:endParaRPr lang="nl-NL" sz="1400">
              <a:solidFill>
                <a:srgbClr val="000000"/>
              </a:solidFill>
            </a:endParaRPr>
          </a:p>
          <a:p>
            <a:pPr fontAlgn="base"/>
            <a:r>
              <a:rPr lang="nl-NL" sz="1400">
                <a:solidFill>
                  <a:srgbClr val="000000"/>
                </a:solidFill>
              </a:rPr>
              <a:t>De stengel bepaalt de stevigheid van de plant, zoals het skelet van de mens.</a:t>
            </a:r>
          </a:p>
          <a:p>
            <a:endParaRPr lang="nl-NL" sz="1400">
              <a:solidFill>
                <a:srgbClr val="000000"/>
              </a:solidFill>
            </a:endParaRPr>
          </a:p>
        </p:txBody>
      </p:sp>
    </p:spTree>
    <p:extLst>
      <p:ext uri="{BB962C8B-B14F-4D97-AF65-F5344CB8AC3E}">
        <p14:creationId xmlns:p14="http://schemas.microsoft.com/office/powerpoint/2010/main" val="157320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07E15946-3471-419A-945C-FE184ACFCB2D}"/>
              </a:ext>
            </a:extLst>
          </p:cNvPr>
          <p:cNvPicPr>
            <a:picLocks noChangeAspect="1"/>
          </p:cNvPicPr>
          <p:nvPr/>
        </p:nvPicPr>
        <p:blipFill rotWithShape="1">
          <a:blip r:embed="rId2"/>
          <a:srcRect t="31563" r="-2" b="3766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 name="Afbeelding 9">
            <a:extLst>
              <a:ext uri="{FF2B5EF4-FFF2-40B4-BE49-F238E27FC236}">
                <a16:creationId xmlns:a16="http://schemas.microsoft.com/office/drawing/2014/main" id="{39576F19-A519-4989-88E7-F2BD29E2ED87}"/>
              </a:ext>
            </a:extLst>
          </p:cNvPr>
          <p:cNvPicPr>
            <a:picLocks noChangeAspect="1"/>
          </p:cNvPicPr>
          <p:nvPr/>
        </p:nvPicPr>
        <p:blipFill rotWithShape="1">
          <a:blip r:embed="rId3"/>
          <a:srcRect t="5983" r="-2" b="12167"/>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7" name="Freeform: Shape 1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A34826FB-3BDF-40D8-884A-12EBC4736EFD}"/>
              </a:ext>
            </a:extLst>
          </p:cNvPr>
          <p:cNvSpPr>
            <a:spLocks noGrp="1"/>
          </p:cNvSpPr>
          <p:nvPr>
            <p:ph type="title"/>
          </p:nvPr>
        </p:nvSpPr>
        <p:spPr>
          <a:xfrm>
            <a:off x="448056" y="859536"/>
            <a:ext cx="4832802" cy="1243584"/>
          </a:xfrm>
        </p:spPr>
        <p:txBody>
          <a:bodyPr vert="horz" lIns="91440" tIns="45720" rIns="91440" bIns="45720" rtlCol="0">
            <a:normAutofit/>
          </a:bodyPr>
          <a:lstStyle/>
          <a:p>
            <a:r>
              <a:rPr lang="en-US" sz="3400"/>
              <a:t>Vormen van een blad</a:t>
            </a:r>
          </a:p>
        </p:txBody>
      </p:sp>
      <p:sp>
        <p:nvSpPr>
          <p:cNvPr id="21" name="Rectangle 2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3464424F-28B9-E04D-894F-245368F25108}"/>
              </a:ext>
            </a:extLst>
          </p:cNvPr>
          <p:cNvSpPr>
            <a:spLocks noGrp="1"/>
          </p:cNvSpPr>
          <p:nvPr>
            <p:ph idx="1"/>
          </p:nvPr>
        </p:nvSpPr>
        <p:spPr>
          <a:xfrm>
            <a:off x="448056" y="2512611"/>
            <a:ext cx="4832803" cy="3664351"/>
          </a:xfrm>
        </p:spPr>
        <p:txBody>
          <a:bodyPr>
            <a:normAutofit/>
          </a:bodyPr>
          <a:lstStyle/>
          <a:p>
            <a:pPr fontAlgn="base"/>
            <a:r>
              <a:rPr lang="nl-NL" sz="1100" dirty="0"/>
              <a:t>De vorm, het oppervlak en de beharing van het blad vertellen ons veel over de overeenkomsten met de werking op het menselijk lichaam.</a:t>
            </a:r>
          </a:p>
          <a:p>
            <a:pPr fontAlgn="base"/>
            <a:r>
              <a:rPr lang="nl-NL" sz="1100" dirty="0"/>
              <a:t>Bladvorm: bij grote bladeren overheerst de groeikracht, terwijl bij kleine of diep ingesneden bladeren juist de vormkracht het meest tot uiting komt. </a:t>
            </a:r>
          </a:p>
          <a:p>
            <a:pPr fontAlgn="base"/>
            <a:r>
              <a:rPr lang="nl-NL" sz="1100" dirty="0"/>
              <a:t>De vorm van het blad kan ook iets zeggen over de werking op een bepaald orgaan. In de natuur zijn bladeren terug te vinden met bijvoorbeeld een hartvorm, de vorm van een oor of nier.</a:t>
            </a:r>
          </a:p>
          <a:p>
            <a:pPr fontAlgn="base"/>
            <a:r>
              <a:rPr lang="nl-NL" sz="1100" dirty="0"/>
              <a:t>Bladoppervlak: dit kan glad, bobbelig, stug of prikkelend zijn en zegt zo iets over de manier waarop een kruid werkt of verwijst naar een lichaamsdeel. Ook vlekken op het blad kunnen een aanwijzing zijn.</a:t>
            </a:r>
          </a:p>
          <a:p>
            <a:pPr fontAlgn="base"/>
            <a:r>
              <a:rPr lang="nl-NL" sz="1100" dirty="0"/>
              <a:t>Beharing: dit correspondeert met huid, haren en slijmvliezen. Bij een grove beharing wordt vaak veel kiezelzuur/silicium teruggevonden. Dit is een bouwstof voor ons lichaam voor huid, haren en alle weefsels. Een zachte beharing, soms zo zacht als een babyhuid, wordt geassocieerd met een kwetsbare, ontstoken huid en op onze zachte slijmhuid. Naaldachtige bladeren zijn prikkelend en stimulerend.</a:t>
            </a:r>
          </a:p>
          <a:p>
            <a:pPr fontAlgn="base"/>
            <a:r>
              <a:rPr lang="nl-NL" sz="1100" dirty="0"/>
              <a:t>Sterke nervatuur correspondeert met het zenuwstelsel.</a:t>
            </a:r>
          </a:p>
          <a:p>
            <a:pPr marL="0" indent="0">
              <a:buNone/>
            </a:pPr>
            <a:r>
              <a:rPr lang="nl-NL" sz="1100" dirty="0"/>
              <a:t>Bron: </a:t>
            </a:r>
            <a:r>
              <a:rPr lang="nl-NL" sz="1100" dirty="0" err="1"/>
              <a:t>https</a:t>
            </a:r>
            <a:r>
              <a:rPr lang="nl-NL" sz="1100" dirty="0"/>
              <a:t>://</a:t>
            </a:r>
            <a:r>
              <a:rPr lang="nl-NL" sz="1100" dirty="0" err="1"/>
              <a:t>kruidofzo.nl</a:t>
            </a:r>
            <a:r>
              <a:rPr lang="nl-NL" sz="1100" dirty="0"/>
              <a:t>/signatuurleer-kruiden/</a:t>
            </a:r>
          </a:p>
        </p:txBody>
      </p:sp>
    </p:spTree>
    <p:extLst>
      <p:ext uri="{BB962C8B-B14F-4D97-AF65-F5344CB8AC3E}">
        <p14:creationId xmlns:p14="http://schemas.microsoft.com/office/powerpoint/2010/main" val="320762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9919024-D8F3-4034-BF99-44D841D4DD72}"/>
              </a:ext>
            </a:extLst>
          </p:cNvPr>
          <p:cNvSpPr>
            <a:spLocks noGrp="1"/>
          </p:cNvSpPr>
          <p:nvPr>
            <p:ph type="title"/>
          </p:nvPr>
        </p:nvSpPr>
        <p:spPr>
          <a:xfrm>
            <a:off x="6094105" y="802955"/>
            <a:ext cx="4977976" cy="1454051"/>
          </a:xfrm>
        </p:spPr>
        <p:txBody>
          <a:bodyPr>
            <a:normAutofit/>
          </a:bodyPr>
          <a:lstStyle/>
          <a:p>
            <a:r>
              <a:rPr lang="nl-NL">
                <a:solidFill>
                  <a:srgbClr val="000000"/>
                </a:solidFill>
              </a:rPr>
              <a:t>Blad en hun signatuur, nogmaals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en verademing voor de stad">
            <a:extLst>
              <a:ext uri="{FF2B5EF4-FFF2-40B4-BE49-F238E27FC236}">
                <a16:creationId xmlns:a16="http://schemas.microsoft.com/office/drawing/2014/main" id="{94EE5862-5480-478F-87E4-D6705505BD2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567" r="9884"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E6F98C73-BF0B-4850-BD8B-6E1AE0E96061}"/>
              </a:ext>
            </a:extLst>
          </p:cNvPr>
          <p:cNvSpPr>
            <a:spLocks noGrp="1"/>
          </p:cNvSpPr>
          <p:nvPr>
            <p:ph idx="1"/>
          </p:nvPr>
        </p:nvSpPr>
        <p:spPr>
          <a:xfrm>
            <a:off x="6090574" y="2421682"/>
            <a:ext cx="4977578" cy="3639289"/>
          </a:xfrm>
        </p:spPr>
        <p:txBody>
          <a:bodyPr anchor="ctr">
            <a:normAutofit/>
          </a:bodyPr>
          <a:lstStyle/>
          <a:p>
            <a:pPr lvl="0"/>
            <a:r>
              <a:rPr lang="nl-NL" sz="1100" b="1">
                <a:solidFill>
                  <a:srgbClr val="000000"/>
                </a:solidFill>
              </a:rPr>
              <a:t>Kleine, fijnverdeelde bladeren</a:t>
            </a:r>
          </a:p>
          <a:p>
            <a:pPr marL="0" indent="0">
              <a:buNone/>
            </a:pPr>
            <a:r>
              <a:rPr lang="nl-NL" sz="1100">
                <a:solidFill>
                  <a:srgbClr val="000000"/>
                </a:solidFill>
              </a:rPr>
              <a:t> Kleine, fijnverdeelde bladeren wijzen op een sterk samentrekkende kracht in het blad, maar werken in de mens vaak juist ontkrampend.</a:t>
            </a:r>
          </a:p>
          <a:p>
            <a:pPr marL="0" indent="0">
              <a:buNone/>
            </a:pPr>
            <a:r>
              <a:rPr lang="nl-NL" sz="1100" i="1">
                <a:solidFill>
                  <a:srgbClr val="000000"/>
                </a:solidFill>
              </a:rPr>
              <a:t>Voorbeelden</a:t>
            </a:r>
            <a:r>
              <a:rPr lang="nl-NL" sz="1100">
                <a:solidFill>
                  <a:srgbClr val="000000"/>
                </a:solidFill>
              </a:rPr>
              <a:t>: duizendblad, kamille, citroenmelisse, valeriaan.</a:t>
            </a:r>
          </a:p>
          <a:p>
            <a:pPr lvl="0"/>
            <a:r>
              <a:rPr lang="nl-NL" sz="1100" b="1">
                <a:solidFill>
                  <a:srgbClr val="000000"/>
                </a:solidFill>
              </a:rPr>
              <a:t>Grote bladeren</a:t>
            </a:r>
          </a:p>
          <a:p>
            <a:pPr marL="0" lvl="0" indent="0">
              <a:buNone/>
            </a:pPr>
            <a:r>
              <a:rPr lang="nl-NL" sz="1100">
                <a:solidFill>
                  <a:srgbClr val="000000"/>
                </a:solidFill>
              </a:rPr>
              <a:t>Grote bladeren (expansie) hebben weinig samentrekkende kracht in zich, maar werken dan juist samentrekkend in de mens.</a:t>
            </a:r>
          </a:p>
          <a:p>
            <a:pPr marL="0" indent="0">
              <a:buNone/>
            </a:pPr>
            <a:r>
              <a:rPr lang="nl-NL" sz="1100">
                <a:solidFill>
                  <a:srgbClr val="000000"/>
                </a:solidFill>
              </a:rPr>
              <a:t>De inhoudsstof die hiermee verband houdt, is looistof, een stof die in de meeste roosachtigen voorkomt.</a:t>
            </a:r>
          </a:p>
          <a:p>
            <a:pPr marL="0" indent="0">
              <a:buNone/>
            </a:pPr>
            <a:r>
              <a:rPr lang="nl-NL" sz="1100" i="1">
                <a:solidFill>
                  <a:srgbClr val="000000"/>
                </a:solidFill>
              </a:rPr>
              <a:t>Voorbeelden</a:t>
            </a:r>
            <a:r>
              <a:rPr lang="nl-NL" sz="1100">
                <a:solidFill>
                  <a:srgbClr val="000000"/>
                </a:solidFill>
              </a:rPr>
              <a:t>: vrouwenmantel, agrimonie, stokroos (allen de rozenfamilie).</a:t>
            </a:r>
          </a:p>
          <a:p>
            <a:pPr lvl="0"/>
            <a:r>
              <a:rPr lang="nl-NL" sz="1100" b="1">
                <a:solidFill>
                  <a:srgbClr val="000000"/>
                </a:solidFill>
              </a:rPr>
              <a:t>Sterke nervatuur</a:t>
            </a:r>
          </a:p>
          <a:p>
            <a:pPr marL="0" indent="0">
              <a:buNone/>
            </a:pPr>
            <a:r>
              <a:rPr lang="nl-NL" sz="1100">
                <a:solidFill>
                  <a:srgbClr val="000000"/>
                </a:solidFill>
              </a:rPr>
              <a:t>Een sterke nervatuur duidt op een werking op het zenuwstelsel.</a:t>
            </a:r>
          </a:p>
          <a:p>
            <a:pPr marL="0" indent="0">
              <a:buNone/>
            </a:pPr>
            <a:r>
              <a:rPr lang="nl-NL" sz="1100" i="1">
                <a:solidFill>
                  <a:srgbClr val="000000"/>
                </a:solidFill>
              </a:rPr>
              <a:t>Voorbeeld</a:t>
            </a:r>
            <a:r>
              <a:rPr lang="nl-NL" sz="1100">
                <a:solidFill>
                  <a:srgbClr val="000000"/>
                </a:solidFill>
              </a:rPr>
              <a:t>: grote weegbree.</a:t>
            </a:r>
          </a:p>
          <a:p>
            <a:endParaRPr lang="nl-NL" sz="1100">
              <a:solidFill>
                <a:srgbClr val="000000"/>
              </a:solidFill>
            </a:endParaRPr>
          </a:p>
        </p:txBody>
      </p:sp>
    </p:spTree>
    <p:extLst>
      <p:ext uri="{BB962C8B-B14F-4D97-AF65-F5344CB8AC3E}">
        <p14:creationId xmlns:p14="http://schemas.microsoft.com/office/powerpoint/2010/main" val="296647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70794A-5367-4934-BD56-812E6873BCE0}"/>
              </a:ext>
            </a:extLst>
          </p:cNvPr>
          <p:cNvSpPr>
            <a:spLocks noGrp="1"/>
          </p:cNvSpPr>
          <p:nvPr>
            <p:ph type="title"/>
          </p:nvPr>
        </p:nvSpPr>
        <p:spPr>
          <a:xfrm>
            <a:off x="1075767" y="1188637"/>
            <a:ext cx="2988234" cy="4480726"/>
          </a:xfrm>
        </p:spPr>
        <p:txBody>
          <a:bodyPr>
            <a:normAutofit/>
          </a:bodyPr>
          <a:lstStyle/>
          <a:p>
            <a:pPr algn="r"/>
            <a:r>
              <a:rPr lang="nl-NL" sz="6600"/>
              <a:t>Polen van de mens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E536E87-501A-495A-9432-D85037A9163E}"/>
              </a:ext>
            </a:extLst>
          </p:cNvPr>
          <p:cNvSpPr>
            <a:spLocks noGrp="1"/>
          </p:cNvSpPr>
          <p:nvPr>
            <p:ph idx="1"/>
          </p:nvPr>
        </p:nvSpPr>
        <p:spPr>
          <a:xfrm>
            <a:off x="5255260" y="1648870"/>
            <a:ext cx="4702848" cy="3560260"/>
          </a:xfrm>
        </p:spPr>
        <p:txBody>
          <a:bodyPr anchor="ctr">
            <a:normAutofit/>
          </a:bodyPr>
          <a:lstStyle/>
          <a:p>
            <a:pPr marL="0" indent="0">
              <a:buNone/>
            </a:pPr>
            <a:r>
              <a:rPr lang="nl-NL" sz="1000" dirty="0"/>
              <a:t>Het lichaam kun je verdelen in aandachtsgebieden. In de antroposofie wordt gesproken over driegeleding van de mens. Het gaat om:</a:t>
            </a:r>
          </a:p>
          <a:p>
            <a:r>
              <a:rPr lang="nl-NL" sz="1000" b="1" dirty="0"/>
              <a:t>Bovenpool</a:t>
            </a:r>
            <a:r>
              <a:rPr lang="nl-NL" sz="1000" dirty="0"/>
              <a:t>  : hoofd. Zenuw-, zintuiggebied. Gebied van koelte, denken, samentrekken</a:t>
            </a:r>
          </a:p>
          <a:p>
            <a:r>
              <a:rPr lang="nl-NL" sz="1000" b="1" dirty="0"/>
              <a:t>Middengebied</a:t>
            </a:r>
            <a:r>
              <a:rPr lang="nl-NL" sz="1000" dirty="0"/>
              <a:t> : hart-longen. Ritmisch stelsel. Ademhaling, gevoelsleven.</a:t>
            </a:r>
          </a:p>
          <a:p>
            <a:r>
              <a:rPr lang="nl-NL" sz="1000" b="1" dirty="0" err="1"/>
              <a:t>Onderpool</a:t>
            </a:r>
            <a:r>
              <a:rPr lang="nl-NL" sz="1000" dirty="0"/>
              <a:t> : Buik en ledematen. Stofwisselingspool. Warm en levendig, vertering, handelen en willen. Beweging</a:t>
            </a:r>
          </a:p>
          <a:p>
            <a:pPr marL="0" indent="0">
              <a:buNone/>
            </a:pPr>
            <a:endParaRPr lang="nl-NL" sz="1000" dirty="0"/>
          </a:p>
          <a:p>
            <a:pPr marL="0" indent="0">
              <a:buNone/>
            </a:pPr>
            <a:r>
              <a:rPr lang="nl-NL" sz="1000" dirty="0"/>
              <a:t>Wanneer we de kwaliteiten van een gewas bekijken (plant/ boom/ struik) dan blijkt dat te corresponderen met het lichaam van de mens. Hiervan uitgaande kunnen de verschillende delen van de plant ook ingezet worden om een aandachtsgebied te ondersteunen. </a:t>
            </a:r>
          </a:p>
          <a:p>
            <a:pPr marL="0" indent="0">
              <a:buNone/>
            </a:pPr>
            <a:r>
              <a:rPr lang="nl-NL" sz="1000" dirty="0"/>
              <a:t>Optimale gezondheid betekent dat alle polen in balans zijn. Alle polen worden optimaal gevoed.</a:t>
            </a:r>
          </a:p>
          <a:p>
            <a:pPr marL="0" indent="0">
              <a:buNone/>
            </a:pPr>
            <a:r>
              <a:rPr lang="nl-NL" sz="1000" dirty="0">
                <a:sym typeface="Wingdings" panose="05000000000000000000" pitchFamily="2" charset="2"/>
              </a:rPr>
              <a:t> </a:t>
            </a:r>
            <a:r>
              <a:rPr lang="nl-NL" sz="1000" dirty="0"/>
              <a:t>Je maaltijd is gevarieerd door te zorgen dat alle plantendelen erin terug komen.</a:t>
            </a:r>
          </a:p>
          <a:p>
            <a:pPr marL="0" indent="0">
              <a:buNone/>
            </a:pPr>
            <a:r>
              <a:rPr lang="nl-NL" sz="1000" dirty="0">
                <a:hlinkClick r:id="rId2"/>
              </a:rPr>
              <a:t>https://mens-en-samenleving.infonu.nl/pedagogiek/153341-antroposofie-en-mensbeeld.html</a:t>
            </a:r>
            <a:endParaRPr lang="nl-NL" sz="1000" dirty="0"/>
          </a:p>
        </p:txBody>
      </p:sp>
    </p:spTree>
    <p:extLst>
      <p:ext uri="{BB962C8B-B14F-4D97-AF65-F5344CB8AC3E}">
        <p14:creationId xmlns:p14="http://schemas.microsoft.com/office/powerpoint/2010/main" val="129131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EF66A5-DADA-4CC0-9ADA-84F30A3B7050}"/>
              </a:ext>
            </a:extLst>
          </p:cNvPr>
          <p:cNvSpPr>
            <a:spLocks noGrp="1"/>
          </p:cNvSpPr>
          <p:nvPr>
            <p:ph type="title"/>
          </p:nvPr>
        </p:nvSpPr>
        <p:spPr>
          <a:xfrm>
            <a:off x="1123356" y="1188637"/>
            <a:ext cx="9984615" cy="1597228"/>
          </a:xfrm>
        </p:spPr>
        <p:txBody>
          <a:bodyPr>
            <a:normAutofit/>
          </a:bodyPr>
          <a:lstStyle/>
          <a:p>
            <a:r>
              <a:rPr lang="nl-NL" sz="6000" dirty="0"/>
              <a:t>Werking van kruiden</a:t>
            </a:r>
          </a:p>
        </p:txBody>
      </p:sp>
      <p:pic>
        <p:nvPicPr>
          <p:cNvPr id="8" name="Afbeelding 7">
            <a:extLst>
              <a:ext uri="{FF2B5EF4-FFF2-40B4-BE49-F238E27FC236}">
                <a16:creationId xmlns:a16="http://schemas.microsoft.com/office/drawing/2014/main" id="{5A865BC2-CF00-4BEA-9DE5-8F85EE266CAC}"/>
              </a:ext>
            </a:extLst>
          </p:cNvPr>
          <p:cNvPicPr>
            <a:picLocks noChangeAspect="1"/>
          </p:cNvPicPr>
          <p:nvPr/>
        </p:nvPicPr>
        <p:blipFill rotWithShape="1">
          <a:blip r:embed="rId2"/>
          <a:srcRect t="29150" r="-2" b="4651"/>
          <a:stretch/>
        </p:blipFill>
        <p:spPr>
          <a:xfrm>
            <a:off x="1088837" y="2991678"/>
            <a:ext cx="3568505" cy="2754847"/>
          </a:xfrm>
          <a:prstGeom prst="rect">
            <a:avLst/>
          </a:prstGeom>
        </p:spPr>
      </p:pic>
      <p:sp>
        <p:nvSpPr>
          <p:cNvPr id="7" name="Tijdelijke aanduiding voor inhoud 6">
            <a:extLst>
              <a:ext uri="{FF2B5EF4-FFF2-40B4-BE49-F238E27FC236}">
                <a16:creationId xmlns:a16="http://schemas.microsoft.com/office/drawing/2014/main" id="{0BFFFEE0-DEB3-4FAC-B5A4-BF4664687F23}"/>
              </a:ext>
            </a:extLst>
          </p:cNvPr>
          <p:cNvSpPr>
            <a:spLocks noGrp="1"/>
          </p:cNvSpPr>
          <p:nvPr>
            <p:ph idx="1"/>
          </p:nvPr>
        </p:nvSpPr>
        <p:spPr>
          <a:xfrm>
            <a:off x="5255259" y="2892287"/>
            <a:ext cx="4703749" cy="2834189"/>
          </a:xfrm>
        </p:spPr>
        <p:txBody>
          <a:bodyPr anchor="t">
            <a:normAutofit fontScale="85000" lnSpcReduction="20000"/>
          </a:bodyPr>
          <a:lstStyle/>
          <a:p>
            <a:r>
              <a:rPr lang="nl-NL" sz="1400" dirty="0"/>
              <a:t>Kruiden en specerijen bevatten hoge concentraties aromatische en bioactieve stoffen.</a:t>
            </a:r>
          </a:p>
          <a:p>
            <a:r>
              <a:rPr lang="nl-NL" sz="1400" dirty="0"/>
              <a:t>Bioactieve stoffen, zijn stoffen die geen energie leveren en ons lichaam positief beïnvloeden. </a:t>
            </a:r>
            <a:br>
              <a:rPr lang="nl-NL" sz="1400" dirty="0"/>
            </a:br>
            <a:r>
              <a:rPr lang="nl-NL" sz="1400" dirty="0"/>
              <a:t>Het zijn meestal natuurlijke verbindingen van plantaardige oorsprong die door hun activiteit en gezondheid beschermende of –bevorderende  werking voor de mens hebben. De wetenschap krijgt steeds meer aandacht voor deze stoffen omdat ze belangrijk zijn voor het gezond functioneren van het lichaam.</a:t>
            </a:r>
          </a:p>
          <a:p>
            <a:r>
              <a:rPr lang="nl-NL" sz="1400" dirty="0"/>
              <a:t>Kruiden helpen en ondersteunen het lichaam bij het reinigen. </a:t>
            </a:r>
          </a:p>
          <a:p>
            <a:r>
              <a:rPr lang="nl-NL" sz="1400" dirty="0"/>
              <a:t>Reinigen van het lichaam gebeurt continu door zweten, urineren, ontlasten, ademen en bij vrouwen menstrueren. Voor het lichaam is het van groot belang dat dit ongehinderd kan verlopen.  Het lichaam reinigt via uitscheidingsorganen: de lever, nieren, longen, darmen en huid. Slijmvliezen zijn geen orgaan, maar helpen bij het reinigen van het lichaam. (denk aan ogen, neus, mond).    </a:t>
            </a:r>
          </a:p>
          <a:p>
            <a:r>
              <a:rPr lang="nl-NL" sz="1400" dirty="0"/>
              <a:t>Kruiden ondersteunen de natuurlijke functies van je organen. </a:t>
            </a:r>
          </a:p>
          <a:p>
            <a:endParaRPr lang="nl-NL" sz="800" dirty="0"/>
          </a:p>
        </p:txBody>
      </p:sp>
    </p:spTree>
    <p:extLst>
      <p:ext uri="{BB962C8B-B14F-4D97-AF65-F5344CB8AC3E}">
        <p14:creationId xmlns:p14="http://schemas.microsoft.com/office/powerpoint/2010/main" val="50966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DBECB12-5A05-4EFA-83F3-2D22EE2534C9}"/>
              </a:ext>
            </a:extLst>
          </p:cNvPr>
          <p:cNvSpPr>
            <a:spLocks noGrp="1"/>
          </p:cNvSpPr>
          <p:nvPr>
            <p:ph type="title"/>
          </p:nvPr>
        </p:nvSpPr>
        <p:spPr>
          <a:xfrm>
            <a:off x="1123356" y="1188637"/>
            <a:ext cx="9984615" cy="1597228"/>
          </a:xfrm>
        </p:spPr>
        <p:txBody>
          <a:bodyPr>
            <a:normAutofit/>
          </a:bodyPr>
          <a:lstStyle/>
          <a:p>
            <a:r>
              <a:rPr lang="nl-NL" sz="6000" dirty="0"/>
              <a:t>Kruiden en landschap</a:t>
            </a:r>
          </a:p>
        </p:txBody>
      </p:sp>
      <p:pic>
        <p:nvPicPr>
          <p:cNvPr id="7" name="Graphic 6">
            <a:extLst>
              <a:ext uri="{FF2B5EF4-FFF2-40B4-BE49-F238E27FC236}">
                <a16:creationId xmlns:a16="http://schemas.microsoft.com/office/drawing/2014/main" id="{11768622-EB85-47F8-9BEF-219D256790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3" name="Tijdelijke aanduiding voor inhoud 2">
            <a:extLst>
              <a:ext uri="{FF2B5EF4-FFF2-40B4-BE49-F238E27FC236}">
                <a16:creationId xmlns:a16="http://schemas.microsoft.com/office/drawing/2014/main" id="{142C40E2-B2E2-40F9-AF48-5C96DBAE3F0F}"/>
              </a:ext>
            </a:extLst>
          </p:cNvPr>
          <p:cNvSpPr>
            <a:spLocks noGrp="1"/>
          </p:cNvSpPr>
          <p:nvPr>
            <p:ph idx="1"/>
          </p:nvPr>
        </p:nvSpPr>
        <p:spPr>
          <a:xfrm>
            <a:off x="4254448" y="2533695"/>
            <a:ext cx="5239069" cy="3192781"/>
          </a:xfrm>
        </p:spPr>
        <p:txBody>
          <a:bodyPr anchor="t">
            <a:normAutofit/>
          </a:bodyPr>
          <a:lstStyle/>
          <a:p>
            <a:pPr marL="0" indent="0">
              <a:buNone/>
            </a:pPr>
            <a:r>
              <a:rPr lang="nl-NL" sz="1400" b="1" dirty="0"/>
              <a:t>Wat kunnen kruiden toevoegen in ons landschap? </a:t>
            </a:r>
          </a:p>
          <a:p>
            <a:pPr marL="0" indent="0">
              <a:buNone/>
            </a:pPr>
            <a:r>
              <a:rPr lang="nl-NL" sz="1400" dirty="0"/>
              <a:t>Kruiden hebben invloed op de kwantiteit en kwaliteit van het geproduceerd gewas. Kruiden in grasland kunnen met name de stabiliteit van graslandproductie verhogen. </a:t>
            </a:r>
          </a:p>
          <a:p>
            <a:pPr marL="0" indent="0">
              <a:buNone/>
            </a:pPr>
            <a:r>
              <a:rPr lang="nl-NL" sz="1400" dirty="0"/>
              <a:t>Zo zijn smalle weegbree en cichorei droogtetolerant, en kunnen in een droog jaar de graslandproductie zeker verhogen. Paardenbloem kan juist in een koud voorjaar een belangrijke bijdrage leveren aan de gewasproductie. </a:t>
            </a:r>
          </a:p>
          <a:p>
            <a:endParaRPr lang="nl-NL" sz="1400" dirty="0"/>
          </a:p>
          <a:p>
            <a:endParaRPr lang="nl-NL" sz="1400" dirty="0"/>
          </a:p>
          <a:p>
            <a:endParaRPr lang="nl-NL" sz="1400" dirty="0"/>
          </a:p>
          <a:p>
            <a:endParaRPr lang="nl-NL" sz="1400" dirty="0"/>
          </a:p>
          <a:p>
            <a:endParaRPr lang="nl-NL" sz="1400" dirty="0"/>
          </a:p>
        </p:txBody>
      </p:sp>
    </p:spTree>
    <p:extLst>
      <p:ext uri="{BB962C8B-B14F-4D97-AF65-F5344CB8AC3E}">
        <p14:creationId xmlns:p14="http://schemas.microsoft.com/office/powerpoint/2010/main" val="310305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F5150DFF-4130-44E0-8FBC-EAD395DE5F13}"/>
              </a:ext>
            </a:extLst>
          </p:cNvPr>
          <p:cNvSpPr>
            <a:spLocks noGrp="1"/>
          </p:cNvSpPr>
          <p:nvPr>
            <p:ph type="title"/>
          </p:nvPr>
        </p:nvSpPr>
        <p:spPr>
          <a:xfrm>
            <a:off x="838200" y="365125"/>
            <a:ext cx="5393361" cy="1325563"/>
          </a:xfrm>
        </p:spPr>
        <p:txBody>
          <a:bodyPr>
            <a:normAutofit/>
          </a:bodyPr>
          <a:lstStyle/>
          <a:p>
            <a:r>
              <a:rPr lang="nl-NL"/>
              <a:t>Kruiden en landschap</a:t>
            </a:r>
          </a:p>
        </p:txBody>
      </p:sp>
      <p:sp>
        <p:nvSpPr>
          <p:cNvPr id="36" name="Freeform: Shape 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inhoud 3">
            <a:extLst>
              <a:ext uri="{FF2B5EF4-FFF2-40B4-BE49-F238E27FC236}">
                <a16:creationId xmlns:a16="http://schemas.microsoft.com/office/drawing/2014/main" id="{8E48DAB7-9702-8A4A-9751-8CE0577BA364}"/>
              </a:ext>
            </a:extLst>
          </p:cNvPr>
          <p:cNvSpPr>
            <a:spLocks noGrp="1"/>
          </p:cNvSpPr>
          <p:nvPr>
            <p:ph idx="1"/>
          </p:nvPr>
        </p:nvSpPr>
        <p:spPr>
          <a:xfrm>
            <a:off x="838200" y="1825625"/>
            <a:ext cx="5393361" cy="4351338"/>
          </a:xfrm>
        </p:spPr>
        <p:txBody>
          <a:bodyPr>
            <a:normAutofit/>
          </a:bodyPr>
          <a:lstStyle/>
          <a:p>
            <a:r>
              <a:rPr lang="nl-NL" sz="1300" dirty="0"/>
              <a:t>Omdat de meeste eetbare planten, kruiden en bomen bijna geen giftige delen bevatten is de directe omgeving rond je huis zo veel gezonder voor kinderen. Maar ook als je het niet zelf op eet of gebruikt, zijn er altijd vogels, kleine dieren en insecten die er ook van kunnen leven.</a:t>
            </a:r>
          </a:p>
          <a:p>
            <a:endParaRPr lang="nl-NL" sz="1300" dirty="0"/>
          </a:p>
          <a:p>
            <a:r>
              <a:rPr lang="nl-NL" sz="1300" dirty="0"/>
              <a:t>Daarnaast zijn veel kruiden en groente soorten waardplanten (zeg  maar een geschikte woonplek) voor vlinders en andere insecten en kunnen ook de nu bedreigde bijen er lustig van eten.</a:t>
            </a:r>
          </a:p>
          <a:p>
            <a:endParaRPr lang="nl-NL" sz="1300" dirty="0"/>
          </a:p>
          <a:p>
            <a:r>
              <a:rPr lang="nl-NL" sz="1300" dirty="0"/>
              <a:t>Een eetbare omgeving is niet alleen leerzaam voor (klein-)kinderen, maar ook voor onszelf. Want je krijgt veel meer gevoel voor het ritme van het jaar en de seizoenen en voor alles wat kan groeien. Ook  vergaart men zo spelenderwijs kennis ,om gezonder en natuurlijker (en misschien ook wel goedkoper) te kunnen  leven.</a:t>
            </a:r>
          </a:p>
          <a:p>
            <a:endParaRPr lang="nl-NL" sz="1300" dirty="0"/>
          </a:p>
          <a:p>
            <a:r>
              <a:rPr lang="nl-NL" sz="1300" dirty="0" err="1"/>
              <a:t>https</a:t>
            </a:r>
            <a:r>
              <a:rPr lang="nl-NL" sz="1300" dirty="0"/>
              <a:t>://</a:t>
            </a:r>
            <a:r>
              <a:rPr lang="nl-NL" sz="1300" dirty="0" err="1"/>
              <a:t>www.wur.nl</a:t>
            </a:r>
            <a:r>
              <a:rPr lang="nl-NL" sz="1300" dirty="0"/>
              <a:t>/nl/</a:t>
            </a:r>
            <a:r>
              <a:rPr lang="nl-NL" sz="1300" dirty="0" err="1"/>
              <a:t>Onderzoek-Resultaten</a:t>
            </a:r>
            <a:r>
              <a:rPr lang="nl-NL" sz="1300" dirty="0"/>
              <a:t>/Onderzoeksinstituten/</a:t>
            </a:r>
            <a:r>
              <a:rPr lang="nl-NL" sz="1300" dirty="0" err="1"/>
              <a:t>Environmental</a:t>
            </a:r>
            <a:r>
              <a:rPr lang="nl-NL" sz="1300" dirty="0"/>
              <a:t>-Research/show-</a:t>
            </a:r>
            <a:r>
              <a:rPr lang="nl-NL" sz="1300" dirty="0" err="1"/>
              <a:t>wenr</a:t>
            </a:r>
            <a:r>
              <a:rPr lang="nl-NL" sz="1300" dirty="0"/>
              <a:t>/Energietuinen-Nederland-Duurzame-energieopwekking-natuur-landschap-recreatie-en-educatie.htm</a:t>
            </a:r>
          </a:p>
          <a:p>
            <a:endParaRPr lang="nl-NL" sz="1300" dirty="0"/>
          </a:p>
          <a:p>
            <a:endParaRPr lang="nl-NL" sz="1300" dirty="0"/>
          </a:p>
        </p:txBody>
      </p:sp>
      <p:sp>
        <p:nvSpPr>
          <p:cNvPr id="38" name="Oval 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6">
            <a:extLst>
              <a:ext uri="{FF2B5EF4-FFF2-40B4-BE49-F238E27FC236}">
                <a16:creationId xmlns:a16="http://schemas.microsoft.com/office/drawing/2014/main" id="{2E766D99-7460-4E1A-879A-FA3497C11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3" name="Freeform: Shape 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135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afel, binnen, kop, zitten&#10;&#10;Automatisch gegenereerde beschrijving">
            <a:extLst>
              <a:ext uri="{FF2B5EF4-FFF2-40B4-BE49-F238E27FC236}">
                <a16:creationId xmlns:a16="http://schemas.microsoft.com/office/drawing/2014/main" id="{C8B1F147-329A-F24D-8180-D5C06AA29857}"/>
              </a:ext>
            </a:extLst>
          </p:cNvPr>
          <p:cNvPicPr>
            <a:picLocks noGrp="1" noChangeAspect="1"/>
          </p:cNvPicPr>
          <p:nvPr>
            <p:ph idx="1"/>
          </p:nvPr>
        </p:nvPicPr>
        <p:blipFill rotWithShape="1">
          <a:blip r:embed="rId3"/>
          <a:srcRect r="2650" b="-1"/>
          <a:stretch/>
        </p:blipFill>
        <p:spPr>
          <a:xfrm>
            <a:off x="621675" y="623275"/>
            <a:ext cx="4032621" cy="2765085"/>
          </a:xfrm>
          <a:prstGeom prst="rect">
            <a:avLst/>
          </a:prstGeom>
        </p:spPr>
      </p:pic>
      <p:pic>
        <p:nvPicPr>
          <p:cNvPr id="7" name="Afbeelding 6" descr="Afbeelding met tafel, binnen, houten, voedsel&#10;&#10;Automatisch gegenereerde beschrijving">
            <a:extLst>
              <a:ext uri="{FF2B5EF4-FFF2-40B4-BE49-F238E27FC236}">
                <a16:creationId xmlns:a16="http://schemas.microsoft.com/office/drawing/2014/main" id="{AFBDF76C-3A91-034D-A66D-0CB3A9AF68F8}"/>
              </a:ext>
            </a:extLst>
          </p:cNvPr>
          <p:cNvPicPr>
            <a:picLocks noChangeAspect="1"/>
          </p:cNvPicPr>
          <p:nvPr/>
        </p:nvPicPr>
        <p:blipFill rotWithShape="1">
          <a:blip r:embed="rId4"/>
          <a:srcRect r="2958" b="-1"/>
          <a:stretch/>
        </p:blipFill>
        <p:spPr>
          <a:xfrm>
            <a:off x="621674" y="3469641"/>
            <a:ext cx="4019875" cy="2765085"/>
          </a:xfrm>
          <a:prstGeom prst="rect">
            <a:avLst/>
          </a:prstGeom>
        </p:spPr>
      </p:pic>
      <p:sp>
        <p:nvSpPr>
          <p:cNvPr id="18"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F7DAD1-7222-3E4D-94A9-792894154344}"/>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6800" kern="1200" dirty="0" err="1">
                <a:solidFill>
                  <a:schemeClr val="tx1"/>
                </a:solidFill>
                <a:latin typeface="+mj-lt"/>
                <a:ea typeface="+mj-ea"/>
                <a:cs typeface="+mj-cs"/>
              </a:rPr>
              <a:t>Verborgen</a:t>
            </a:r>
            <a:r>
              <a:rPr lang="en-US" sz="6800" kern="1200" dirty="0">
                <a:solidFill>
                  <a:schemeClr val="tx1"/>
                </a:solidFill>
                <a:latin typeface="+mj-lt"/>
                <a:ea typeface="+mj-ea"/>
                <a:cs typeface="+mj-cs"/>
              </a:rPr>
              <a:t> </a:t>
            </a:r>
            <a:r>
              <a:rPr lang="en-US" sz="6800" kern="1200" dirty="0" err="1">
                <a:solidFill>
                  <a:schemeClr val="tx1"/>
                </a:solidFill>
                <a:latin typeface="+mj-lt"/>
                <a:ea typeface="+mj-ea"/>
                <a:cs typeface="+mj-cs"/>
              </a:rPr>
              <a:t>zout</a:t>
            </a:r>
            <a:r>
              <a:rPr lang="en-US" sz="6800" kern="1200" dirty="0">
                <a:solidFill>
                  <a:schemeClr val="tx1"/>
                </a:solidFill>
                <a:latin typeface="+mj-lt"/>
                <a:ea typeface="+mj-ea"/>
                <a:cs typeface="+mj-cs"/>
              </a:rPr>
              <a:t>	 </a:t>
            </a:r>
            <a:br>
              <a:rPr lang="en-US" sz="6800" kern="1200" dirty="0">
                <a:solidFill>
                  <a:schemeClr val="tx1"/>
                </a:solidFill>
                <a:latin typeface="+mj-lt"/>
                <a:ea typeface="+mj-ea"/>
                <a:cs typeface="+mj-cs"/>
              </a:rPr>
            </a:br>
            <a:r>
              <a:rPr lang="en-US" sz="1600" kern="1200" dirty="0">
                <a:solidFill>
                  <a:schemeClr val="tx1"/>
                </a:solidFill>
                <a:latin typeface="+mj-lt"/>
                <a:ea typeface="+mj-ea"/>
                <a:cs typeface="+mj-cs"/>
                <a:hlinkClick r:id="rId5"/>
              </a:rPr>
              <a:t>kruidentabel</a:t>
            </a:r>
            <a:br>
              <a:rPr lang="en-US" sz="6800" dirty="0"/>
            </a:br>
            <a:r>
              <a:rPr lang="en-US" sz="1600" dirty="0">
                <a:hlinkClick r:id="rId6"/>
              </a:rPr>
              <a:t>https://www.gezondheidsnet.nl/sites/gezondheidsnet/files/gezondheidsnet_kruidenwijzer.pdf</a:t>
            </a:r>
            <a:br>
              <a:rPr lang="en-US" sz="1600" dirty="0"/>
            </a:br>
            <a:br>
              <a:rPr lang="en-US" sz="1600" dirty="0"/>
            </a:br>
            <a:r>
              <a:rPr lang="en-US" sz="1600" dirty="0" err="1"/>
              <a:t>Hoeveel</a:t>
            </a:r>
            <a:r>
              <a:rPr lang="en-US" sz="1600" dirty="0"/>
              <a:t> </a:t>
            </a:r>
            <a:r>
              <a:rPr lang="en-US" sz="1600" dirty="0" err="1"/>
              <a:t>zout</a:t>
            </a:r>
            <a:r>
              <a:rPr lang="en-US" sz="1600" dirty="0"/>
              <a:t> per </a:t>
            </a:r>
            <a:r>
              <a:rPr lang="en-US" sz="1600" dirty="0" err="1"/>
              <a:t>dag</a:t>
            </a:r>
            <a:r>
              <a:rPr lang="en-US" sz="1600" dirty="0"/>
              <a:t> </a:t>
            </a:r>
            <a:r>
              <a:rPr lang="en-US" sz="1600" dirty="0" err="1"/>
              <a:t>en</a:t>
            </a:r>
            <a:r>
              <a:rPr lang="en-US" sz="1600" dirty="0"/>
              <a:t> </a:t>
            </a:r>
            <a:r>
              <a:rPr lang="en-US" sz="1600" dirty="0" err="1"/>
              <a:t>waarom</a:t>
            </a:r>
            <a:r>
              <a:rPr lang="en-US" sz="1600" dirty="0"/>
              <a:t>?</a:t>
            </a:r>
            <a:br>
              <a:rPr lang="en-US" sz="6800" kern="1200" dirty="0">
                <a:solidFill>
                  <a:schemeClr val="tx1"/>
                </a:solidFill>
                <a:latin typeface="+mj-lt"/>
                <a:ea typeface="+mj-ea"/>
                <a:cs typeface="+mj-cs"/>
              </a:rPr>
            </a:br>
            <a:endParaRPr lang="en-US" sz="6800" kern="1200" dirty="0">
              <a:solidFill>
                <a:schemeClr val="tx1"/>
              </a:solidFill>
              <a:latin typeface="+mj-lt"/>
              <a:ea typeface="+mj-ea"/>
              <a:cs typeface="+mj-cs"/>
            </a:endParaRPr>
          </a:p>
        </p:txBody>
      </p:sp>
    </p:spTree>
    <p:extLst>
      <p:ext uri="{BB962C8B-B14F-4D97-AF65-F5344CB8AC3E}">
        <p14:creationId xmlns:p14="http://schemas.microsoft.com/office/powerpoint/2010/main" val="181199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bord, voedsel, tafel, kom&#10;&#10;Automatisch gegenereerde beschrijving">
            <a:extLst>
              <a:ext uri="{FF2B5EF4-FFF2-40B4-BE49-F238E27FC236}">
                <a16:creationId xmlns:a16="http://schemas.microsoft.com/office/drawing/2014/main" id="{E19836A8-07E3-214C-9E11-660FDEFAFC9E}"/>
              </a:ext>
            </a:extLst>
          </p:cNvPr>
          <p:cNvPicPr>
            <a:picLocks noChangeAspect="1"/>
          </p:cNvPicPr>
          <p:nvPr/>
        </p:nvPicPr>
        <p:blipFill rotWithShape="1">
          <a:blip r:embed="rId2"/>
          <a:srcRect l="2310" r="3927"/>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407635B-1279-6C4F-A47A-48A8F235876C}"/>
              </a:ext>
            </a:extLst>
          </p:cNvPr>
          <p:cNvSpPr>
            <a:spLocks noGrp="1"/>
          </p:cNvSpPr>
          <p:nvPr>
            <p:ph type="title"/>
          </p:nvPr>
        </p:nvSpPr>
        <p:spPr>
          <a:xfrm>
            <a:off x="838200" y="365125"/>
            <a:ext cx="3822189" cy="1899912"/>
          </a:xfrm>
        </p:spPr>
        <p:txBody>
          <a:bodyPr>
            <a:normAutofit/>
          </a:bodyPr>
          <a:lstStyle/>
          <a:p>
            <a:r>
              <a:rPr lang="nl-NL" sz="4000"/>
              <a:t>Zelf aan de slag voor vrienden of familie</a:t>
            </a:r>
          </a:p>
        </p:txBody>
      </p:sp>
      <p:sp>
        <p:nvSpPr>
          <p:cNvPr id="3" name="Tijdelijke aanduiding voor inhoud 2">
            <a:extLst>
              <a:ext uri="{FF2B5EF4-FFF2-40B4-BE49-F238E27FC236}">
                <a16:creationId xmlns:a16="http://schemas.microsoft.com/office/drawing/2014/main" id="{26288815-2FC0-2D4C-B7C7-857439CC9DAD}"/>
              </a:ext>
            </a:extLst>
          </p:cNvPr>
          <p:cNvSpPr>
            <a:spLocks noGrp="1"/>
          </p:cNvSpPr>
          <p:nvPr>
            <p:ph idx="1"/>
          </p:nvPr>
        </p:nvSpPr>
        <p:spPr>
          <a:xfrm>
            <a:off x="838200" y="2434201"/>
            <a:ext cx="3822189" cy="3742762"/>
          </a:xfrm>
        </p:spPr>
        <p:txBody>
          <a:bodyPr>
            <a:normAutofit/>
          </a:bodyPr>
          <a:lstStyle/>
          <a:p>
            <a:pPr fontAlgn="base"/>
            <a:r>
              <a:rPr lang="nl-NL" sz="1400" cap="all"/>
              <a:t>MACARONI zonder pakjes en zakjes en zonder zout. wAT KUN JE ALLEMAAL TOEVOEGEN?</a:t>
            </a:r>
          </a:p>
          <a:p>
            <a:pPr fontAlgn="base"/>
            <a:r>
              <a:rPr lang="nl-NL" sz="1400"/>
              <a:t>Macaroni, zo’n beetje het meest gegeten gerecht op de camping. Makkelijk, snel klaar en lekker. </a:t>
            </a:r>
          </a:p>
          <a:p>
            <a:pPr fontAlgn="base"/>
            <a:r>
              <a:rPr lang="nl-NL" sz="1400"/>
              <a:t>Welk recept heb je gekozen en waarom? </a:t>
            </a:r>
          </a:p>
          <a:p>
            <a:pPr fontAlgn="base"/>
            <a:r>
              <a:rPr lang="nl-NL" sz="1400"/>
              <a:t>Wat heb je gedaan om geen pakjes, zakjes en zout te gebruiken?</a:t>
            </a:r>
          </a:p>
          <a:p>
            <a:pPr fontAlgn="base"/>
            <a:r>
              <a:rPr lang="nl-NL" sz="1400"/>
              <a:t>Zet de ingrediënten in de eetmeter. Wat valt je op bij de voedingswaarden?</a:t>
            </a:r>
          </a:p>
          <a:p>
            <a:pPr fontAlgn="base"/>
            <a:r>
              <a:rPr lang="nl-NL" sz="1400"/>
              <a:t>Was het lekker? </a:t>
            </a:r>
          </a:p>
          <a:p>
            <a:pPr fontAlgn="base"/>
            <a:r>
              <a:rPr lang="nl-NL" sz="1400"/>
              <a:t>Mail uiterlijk woensdagochtend een foto van je maaltijd naar mij.</a:t>
            </a:r>
          </a:p>
          <a:p>
            <a:pPr fontAlgn="base"/>
            <a:endParaRPr lang="nl-NL" sz="1400"/>
          </a:p>
        </p:txBody>
      </p:sp>
    </p:spTree>
    <p:extLst>
      <p:ext uri="{BB962C8B-B14F-4D97-AF65-F5344CB8AC3E}">
        <p14:creationId xmlns:p14="http://schemas.microsoft.com/office/powerpoint/2010/main" val="147729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9409A5-36A2-449A-8D70-5D75DF8ECEE5}"/>
              </a:ext>
            </a:extLst>
          </p:cNvPr>
          <p:cNvSpPr>
            <a:spLocks noGrp="1"/>
          </p:cNvSpPr>
          <p:nvPr>
            <p:ph type="title"/>
          </p:nvPr>
        </p:nvSpPr>
        <p:spPr>
          <a:xfrm>
            <a:off x="1123356" y="1188637"/>
            <a:ext cx="9984615" cy="1597228"/>
          </a:xfrm>
        </p:spPr>
        <p:txBody>
          <a:bodyPr>
            <a:normAutofit/>
          </a:bodyPr>
          <a:lstStyle/>
          <a:p>
            <a:r>
              <a:rPr lang="nl-NL" sz="6000" dirty="0"/>
              <a:t>Programma en leerdoelen</a:t>
            </a:r>
          </a:p>
        </p:txBody>
      </p:sp>
      <p:pic>
        <p:nvPicPr>
          <p:cNvPr id="7" name="Graphic 6">
            <a:extLst>
              <a:ext uri="{FF2B5EF4-FFF2-40B4-BE49-F238E27FC236}">
                <a16:creationId xmlns:a16="http://schemas.microsoft.com/office/drawing/2014/main" id="{504C5B4F-04AA-4952-9BCB-F6417C4E7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3" name="Tijdelijke aanduiding voor inhoud 2">
            <a:extLst>
              <a:ext uri="{FF2B5EF4-FFF2-40B4-BE49-F238E27FC236}">
                <a16:creationId xmlns:a16="http://schemas.microsoft.com/office/drawing/2014/main" id="{371B3653-597C-4517-9EA7-5DCF1502C8D3}"/>
              </a:ext>
            </a:extLst>
          </p:cNvPr>
          <p:cNvSpPr>
            <a:spLocks noGrp="1"/>
          </p:cNvSpPr>
          <p:nvPr>
            <p:ph idx="1"/>
          </p:nvPr>
        </p:nvSpPr>
        <p:spPr>
          <a:xfrm>
            <a:off x="4620768" y="2304288"/>
            <a:ext cx="4872749" cy="3422188"/>
          </a:xfrm>
        </p:spPr>
        <p:txBody>
          <a:bodyPr anchor="t">
            <a:normAutofit/>
          </a:bodyPr>
          <a:lstStyle/>
          <a:p>
            <a:r>
              <a:rPr lang="nl-NL" sz="2000" dirty="0"/>
              <a:t>Begrippenlijst?</a:t>
            </a:r>
          </a:p>
          <a:p>
            <a:r>
              <a:rPr lang="nl-NL" sz="2000" dirty="0"/>
              <a:t>Specialisatie</a:t>
            </a:r>
          </a:p>
          <a:p>
            <a:r>
              <a:rPr lang="nl-NL" sz="2000" dirty="0"/>
              <a:t>Opdracht vorige les, standslandbouw</a:t>
            </a:r>
          </a:p>
          <a:p>
            <a:r>
              <a:rPr lang="nl-NL" sz="2000" dirty="0"/>
              <a:t>Je kunt uitleggen waarom we kruiden en specerijen gebruiken?</a:t>
            </a:r>
          </a:p>
          <a:p>
            <a:r>
              <a:rPr lang="nl-NL" sz="2000" dirty="0"/>
              <a:t>Je begrijpt wat het verschil is tussen  kruiden en specerijen</a:t>
            </a:r>
          </a:p>
          <a:p>
            <a:r>
              <a:rPr lang="nl-NL" sz="2000" dirty="0"/>
              <a:t>Je kent de signatuur van kruiden en hun werking</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5115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8B3F8D1-735E-EF4E-8F57-5C5989E23020}"/>
              </a:ext>
            </a:extLst>
          </p:cNvPr>
          <p:cNvSpPr>
            <a:spLocks noGrp="1"/>
          </p:cNvSpPr>
          <p:nvPr>
            <p:ph type="title"/>
          </p:nvPr>
        </p:nvSpPr>
        <p:spPr>
          <a:xfrm>
            <a:off x="6617740" y="802955"/>
            <a:ext cx="4766330" cy="1454051"/>
          </a:xfrm>
        </p:spPr>
        <p:txBody>
          <a:bodyPr>
            <a:normAutofit/>
          </a:bodyPr>
          <a:lstStyle/>
          <a:p>
            <a:r>
              <a:rPr lang="nl-NL" sz="3600" dirty="0">
                <a:solidFill>
                  <a:srgbClr val="000000"/>
                </a:solidFill>
              </a:rPr>
              <a:t>Waarom?</a:t>
            </a: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996CC150-1E81-2340-A824-206DC3CFE454}"/>
              </a:ext>
            </a:extLst>
          </p:cNvPr>
          <p:cNvPicPr>
            <a:picLocks noChangeAspect="1"/>
          </p:cNvPicPr>
          <p:nvPr/>
        </p:nvPicPr>
        <p:blipFill>
          <a:blip r:embed="rId3"/>
          <a:stretch>
            <a:fillRect/>
          </a:stretch>
        </p:blipFill>
        <p:spPr>
          <a:xfrm>
            <a:off x="338328" y="2512538"/>
            <a:ext cx="4142232" cy="2756467"/>
          </a:xfrm>
          <a:prstGeom prst="rect">
            <a:avLst/>
          </a:prstGeom>
        </p:spPr>
      </p:pic>
      <p:sp>
        <p:nvSpPr>
          <p:cNvPr id="3" name="Tijdelijke aanduiding voor inhoud 2">
            <a:extLst>
              <a:ext uri="{FF2B5EF4-FFF2-40B4-BE49-F238E27FC236}">
                <a16:creationId xmlns:a16="http://schemas.microsoft.com/office/drawing/2014/main" id="{0F8F19DA-9DDE-3449-AEF5-2EE21FEB091A}"/>
              </a:ext>
            </a:extLst>
          </p:cNvPr>
          <p:cNvSpPr>
            <a:spLocks noGrp="1"/>
          </p:cNvSpPr>
          <p:nvPr>
            <p:ph idx="1"/>
          </p:nvPr>
        </p:nvSpPr>
        <p:spPr>
          <a:xfrm>
            <a:off x="6621072" y="2421683"/>
            <a:ext cx="4765949" cy="3353476"/>
          </a:xfrm>
        </p:spPr>
        <p:txBody>
          <a:bodyPr anchor="t">
            <a:normAutofit/>
          </a:bodyPr>
          <a:lstStyle/>
          <a:p>
            <a:r>
              <a:rPr lang="nl-NL" sz="1800" dirty="0">
                <a:solidFill>
                  <a:srgbClr val="000000"/>
                </a:solidFill>
              </a:rPr>
              <a:t>Kleur en smaak aan je eten.</a:t>
            </a:r>
          </a:p>
          <a:p>
            <a:r>
              <a:rPr lang="nl-NL" sz="1800" dirty="0">
                <a:solidFill>
                  <a:srgbClr val="000000"/>
                </a:solidFill>
              </a:rPr>
              <a:t>Minder zout</a:t>
            </a:r>
          </a:p>
          <a:p>
            <a:r>
              <a:rPr lang="nl-NL" sz="1800" dirty="0">
                <a:solidFill>
                  <a:srgbClr val="000000"/>
                </a:solidFill>
              </a:rPr>
              <a:t>Mogelijke geneeskrachtige werking</a:t>
            </a:r>
          </a:p>
        </p:txBody>
      </p:sp>
    </p:spTree>
    <p:extLst>
      <p:ext uri="{BB962C8B-B14F-4D97-AF65-F5344CB8AC3E}">
        <p14:creationId xmlns:p14="http://schemas.microsoft.com/office/powerpoint/2010/main" val="342459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598E1D0-8C5B-9145-B08D-0D841267B838}"/>
              </a:ext>
            </a:extLst>
          </p:cNvPr>
          <p:cNvSpPr>
            <a:spLocks noGrp="1"/>
          </p:cNvSpPr>
          <p:nvPr>
            <p:ph type="title"/>
          </p:nvPr>
        </p:nvSpPr>
        <p:spPr>
          <a:xfrm>
            <a:off x="640079" y="2053641"/>
            <a:ext cx="3669161" cy="2760098"/>
          </a:xfrm>
        </p:spPr>
        <p:txBody>
          <a:bodyPr>
            <a:normAutofit/>
          </a:bodyPr>
          <a:lstStyle/>
          <a:p>
            <a:r>
              <a:rPr lang="nl-NL" sz="4100">
                <a:solidFill>
                  <a:srgbClr val="FFFFFF"/>
                </a:solidFill>
              </a:rPr>
              <a:t>Geneeskrachtige werking van kruiden.</a:t>
            </a:r>
            <a:br>
              <a:rPr lang="nl-NL" sz="4100">
                <a:solidFill>
                  <a:srgbClr val="FFFFFF"/>
                </a:solidFill>
              </a:rPr>
            </a:br>
            <a:endParaRPr lang="nl-NL" sz="4100">
              <a:solidFill>
                <a:srgbClr val="FFFFFF"/>
              </a:solidFill>
            </a:endParaRPr>
          </a:p>
        </p:txBody>
      </p:sp>
      <p:sp>
        <p:nvSpPr>
          <p:cNvPr id="3" name="Tijdelijke aanduiding voor inhoud 2">
            <a:extLst>
              <a:ext uri="{FF2B5EF4-FFF2-40B4-BE49-F238E27FC236}">
                <a16:creationId xmlns:a16="http://schemas.microsoft.com/office/drawing/2014/main" id="{17210A46-0191-7E4D-9583-FDD0C2EE9164}"/>
              </a:ext>
            </a:extLst>
          </p:cNvPr>
          <p:cNvSpPr>
            <a:spLocks noGrp="1"/>
          </p:cNvSpPr>
          <p:nvPr>
            <p:ph idx="1"/>
          </p:nvPr>
        </p:nvSpPr>
        <p:spPr>
          <a:xfrm>
            <a:off x="6090574" y="801866"/>
            <a:ext cx="5306084" cy="5230634"/>
          </a:xfrm>
        </p:spPr>
        <p:txBody>
          <a:bodyPr anchor="ctr">
            <a:normAutofit/>
          </a:bodyPr>
          <a:lstStyle/>
          <a:p>
            <a:r>
              <a:rPr lang="nl-NL" sz="2200" dirty="0">
                <a:solidFill>
                  <a:srgbClr val="000000"/>
                </a:solidFill>
              </a:rPr>
              <a:t>Kruidengeneeskunde is bij net zo oud als de eerste mensen. Deze kwamen er al snel genoeg achter dat deze planten mensen konden genezen. De geneeskrachtige werking van kruiden is door vele culturen geaccepteerd, al duizenden jaren lang. Misschien nog wel indrukwekkender is het feit dat meer dan de helft van onze huidige geneesmiddelen zijn afgeleid van medicinale planten.</a:t>
            </a:r>
          </a:p>
          <a:p>
            <a:r>
              <a:rPr lang="nl-NL" sz="2200" dirty="0">
                <a:solidFill>
                  <a:srgbClr val="000000"/>
                </a:solidFill>
              </a:rPr>
              <a:t>De moderne geneeskunde met al zijn pillen en dure operaties is nauwelijks 200 jaar oud, kruidengeneeskunde is echter al gemakkelijk tienduizenden jaren oud.</a:t>
            </a:r>
          </a:p>
          <a:p>
            <a:endParaRPr lang="nl-NL" sz="2200" dirty="0">
              <a:solidFill>
                <a:srgbClr val="000000"/>
              </a:solidFill>
            </a:endParaRPr>
          </a:p>
        </p:txBody>
      </p:sp>
    </p:spTree>
    <p:extLst>
      <p:ext uri="{BB962C8B-B14F-4D97-AF65-F5344CB8AC3E}">
        <p14:creationId xmlns:p14="http://schemas.microsoft.com/office/powerpoint/2010/main" val="135185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32A01-C3F8-F741-B950-2407BC178CDE}"/>
              </a:ext>
            </a:extLst>
          </p:cNvPr>
          <p:cNvSpPr>
            <a:spLocks noGrp="1"/>
          </p:cNvSpPr>
          <p:nvPr>
            <p:ph type="title"/>
          </p:nvPr>
        </p:nvSpPr>
        <p:spPr>
          <a:xfrm>
            <a:off x="7688729" y="640263"/>
            <a:ext cx="3660327" cy="1344975"/>
          </a:xfrm>
        </p:spPr>
        <p:txBody>
          <a:bodyPr>
            <a:normAutofit/>
          </a:bodyPr>
          <a:lstStyle/>
          <a:p>
            <a:r>
              <a:rPr lang="nl-NL" sz="4000"/>
              <a:t>Veel besproken…</a:t>
            </a:r>
          </a:p>
        </p:txBody>
      </p:sp>
      <p:sp>
        <p:nvSpPr>
          <p:cNvPr id="23" name="Rectangle 22">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8580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binnen, neerleggen, gevuld, liggen&#10;&#10;Automatisch gegenereerde beschrijving">
            <a:extLst>
              <a:ext uri="{FF2B5EF4-FFF2-40B4-BE49-F238E27FC236}">
                <a16:creationId xmlns:a16="http://schemas.microsoft.com/office/drawing/2014/main" id="{F5E9CF2A-D151-4B40-B051-4662CA3B7BAB}"/>
              </a:ext>
            </a:extLst>
          </p:cNvPr>
          <p:cNvPicPr>
            <a:picLocks noChangeAspect="1"/>
          </p:cNvPicPr>
          <p:nvPr/>
        </p:nvPicPr>
        <p:blipFill rotWithShape="1">
          <a:blip r:embed="rId2"/>
          <a:srcRect l="10035" r="13396" b="1"/>
          <a:stretch/>
        </p:blipFill>
        <p:spPr>
          <a:xfrm>
            <a:off x="699516" y="495300"/>
            <a:ext cx="6565392" cy="5705856"/>
          </a:xfrm>
          <a:prstGeom prst="rect">
            <a:avLst/>
          </a:prstGeom>
        </p:spPr>
      </p:pic>
      <p:sp>
        <p:nvSpPr>
          <p:cNvPr id="3" name="Tijdelijke aanduiding voor inhoud 2">
            <a:extLst>
              <a:ext uri="{FF2B5EF4-FFF2-40B4-BE49-F238E27FC236}">
                <a16:creationId xmlns:a16="http://schemas.microsoft.com/office/drawing/2014/main" id="{6B49EBED-3D6E-6F44-820D-C881C2758D19}"/>
              </a:ext>
            </a:extLst>
          </p:cNvPr>
          <p:cNvSpPr>
            <a:spLocks noGrp="1"/>
          </p:cNvSpPr>
          <p:nvPr>
            <p:ph idx="1"/>
          </p:nvPr>
        </p:nvSpPr>
        <p:spPr>
          <a:xfrm>
            <a:off x="7688034" y="2121762"/>
            <a:ext cx="3657600" cy="4092771"/>
          </a:xfrm>
        </p:spPr>
        <p:txBody>
          <a:bodyPr>
            <a:normAutofit fontScale="85000" lnSpcReduction="10000"/>
          </a:bodyPr>
          <a:lstStyle/>
          <a:p>
            <a:r>
              <a:rPr lang="nl-NL" sz="1800" dirty="0"/>
              <a:t>Het is een hype die al jaren hardnekkig standhoudt: de specerij </a:t>
            </a:r>
            <a:r>
              <a:rPr lang="nl-NL" sz="1800" b="1" dirty="0"/>
              <a:t>kurkuma</a:t>
            </a:r>
            <a:r>
              <a:rPr lang="nl-NL" sz="1800" dirty="0"/>
              <a:t> (geelwortel) die in de Aziatische keuken wordt gebruikt zou een </a:t>
            </a:r>
            <a:r>
              <a:rPr lang="nl-NL" sz="1800" b="1" dirty="0"/>
              <a:t>geneeskrachtige werking</a:t>
            </a:r>
            <a:r>
              <a:rPr lang="nl-NL" sz="1800" dirty="0"/>
              <a:t> hebben op kanker. </a:t>
            </a:r>
            <a:r>
              <a:rPr lang="nl-NL" sz="1800" dirty="0" err="1"/>
              <a:t>Curcumine</a:t>
            </a:r>
            <a:r>
              <a:rPr lang="nl-NL" sz="1800" dirty="0"/>
              <a:t>, de werkzame stof uit </a:t>
            </a:r>
            <a:r>
              <a:rPr lang="nl-NL" sz="1800" b="1" dirty="0"/>
              <a:t>kurkuma</a:t>
            </a:r>
            <a:r>
              <a:rPr lang="nl-NL" sz="1800" dirty="0"/>
              <a:t>, zou in staat zijn om kankercellen op te ruimen. Bewijs hiervoor werd in dierproeven gevonden.</a:t>
            </a:r>
          </a:p>
          <a:p>
            <a:r>
              <a:rPr lang="nl-NL" sz="1800" dirty="0">
                <a:hlinkClick r:id="rId3"/>
              </a:rPr>
              <a:t>https://www.ad.nl/gezond/onderzoekers-erasmus-mc-pas-op-met-kurkuma~aa795b9a/</a:t>
            </a:r>
            <a:endParaRPr lang="nl-NL" sz="1800" dirty="0"/>
          </a:p>
          <a:p>
            <a:r>
              <a:rPr lang="nl-NL" sz="1800" dirty="0"/>
              <a:t>Wat als je vragen krijgt in de praktijk?</a:t>
            </a:r>
          </a:p>
          <a:p>
            <a:r>
              <a:rPr lang="nl-NL" sz="1800" dirty="0"/>
              <a:t>Je kunt alleen aangeven dat er wetenschappelijke onderzoeken gedaan worden. Je geeft daarover geen advies.</a:t>
            </a:r>
          </a:p>
          <a:p>
            <a:endParaRPr lang="nl-NL" sz="1800" dirty="0"/>
          </a:p>
        </p:txBody>
      </p:sp>
    </p:spTree>
    <p:extLst>
      <p:ext uri="{BB962C8B-B14F-4D97-AF65-F5344CB8AC3E}">
        <p14:creationId xmlns:p14="http://schemas.microsoft.com/office/powerpoint/2010/main" val="239208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ord, voedsel, tafel, zitten&#10;&#10;Automatisch gegenereerde beschrijving">
            <a:extLst>
              <a:ext uri="{FF2B5EF4-FFF2-40B4-BE49-F238E27FC236}">
                <a16:creationId xmlns:a16="http://schemas.microsoft.com/office/drawing/2014/main" id="{6E9F0A1A-AA4A-9242-AC2C-F71B3B7C9196}"/>
              </a:ext>
            </a:extLst>
          </p:cNvPr>
          <p:cNvPicPr>
            <a:picLocks noChangeAspect="1"/>
          </p:cNvPicPr>
          <p:nvPr/>
        </p:nvPicPr>
        <p:blipFill rotWithShape="1">
          <a:blip r:embed="rId2"/>
          <a:srcRect t="9274"/>
          <a:stretch/>
        </p:blipFill>
        <p:spPr>
          <a:xfrm>
            <a:off x="20" y="10"/>
            <a:ext cx="12191980" cy="6857990"/>
          </a:xfrm>
          <a:prstGeom prst="rect">
            <a:avLst/>
          </a:prstGeom>
        </p:spPr>
      </p:pic>
      <p:sp>
        <p:nvSpPr>
          <p:cNvPr id="16" name="Rectangle 1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E05029-8D15-8B43-9313-1E0E4B665718}"/>
              </a:ext>
            </a:extLst>
          </p:cNvPr>
          <p:cNvSpPr>
            <a:spLocks noGrp="1"/>
          </p:cNvSpPr>
          <p:nvPr>
            <p:ph type="title"/>
          </p:nvPr>
        </p:nvSpPr>
        <p:spPr>
          <a:xfrm>
            <a:off x="7749985" y="640263"/>
            <a:ext cx="3759240" cy="1344975"/>
          </a:xfrm>
        </p:spPr>
        <p:txBody>
          <a:bodyPr>
            <a:normAutofit/>
          </a:bodyPr>
          <a:lstStyle/>
          <a:p>
            <a:r>
              <a:rPr lang="nl-NL" sz="4000" dirty="0"/>
              <a:t>Nog een klein voorbeeld</a:t>
            </a:r>
          </a:p>
        </p:txBody>
      </p:sp>
      <p:sp>
        <p:nvSpPr>
          <p:cNvPr id="17" name="Content Placeholder 8">
            <a:extLst>
              <a:ext uri="{FF2B5EF4-FFF2-40B4-BE49-F238E27FC236}">
                <a16:creationId xmlns:a16="http://schemas.microsoft.com/office/drawing/2014/main" id="{315D5D37-70D1-4F1E-A2A3-B62E25AADDBF}"/>
              </a:ext>
            </a:extLst>
          </p:cNvPr>
          <p:cNvSpPr>
            <a:spLocks noGrp="1"/>
          </p:cNvSpPr>
          <p:nvPr>
            <p:ph idx="1"/>
          </p:nvPr>
        </p:nvSpPr>
        <p:spPr>
          <a:xfrm>
            <a:off x="7749290" y="2121763"/>
            <a:ext cx="3764826" cy="3773010"/>
          </a:xfrm>
        </p:spPr>
        <p:txBody>
          <a:bodyPr>
            <a:normAutofit/>
          </a:bodyPr>
          <a:lstStyle/>
          <a:p>
            <a:r>
              <a:rPr lang="nl-NL" sz="1300" dirty="0"/>
              <a:t>Gember zit boordevol mineralen zoals mangaan, </a:t>
            </a:r>
            <a:r>
              <a:rPr lang="nl-NL" sz="1300" dirty="0">
                <a:hlinkClick r:id="rId3"/>
              </a:rPr>
              <a:t>kalium</a:t>
            </a:r>
            <a:r>
              <a:rPr lang="nl-NL" sz="1300" dirty="0"/>
              <a:t>, </a:t>
            </a:r>
            <a:r>
              <a:rPr lang="nl-NL" sz="1300" dirty="0">
                <a:hlinkClick r:id="rId4"/>
              </a:rPr>
              <a:t>magnesium</a:t>
            </a:r>
            <a:r>
              <a:rPr lang="nl-NL" sz="1300" dirty="0"/>
              <a:t> en koper, met antioxidanten en met vitamines zoals B5 en B6.</a:t>
            </a:r>
          </a:p>
          <a:p>
            <a:r>
              <a:rPr lang="nl-NL" sz="1300" dirty="0"/>
              <a:t>In traditionele Chinese geneeskunde wordt gember niet voor niets al duizenden jaren gebruikt vanwege zijn ontstekingsremmende, immuun versterkende en antikanker werking.</a:t>
            </a:r>
          </a:p>
          <a:p>
            <a:endParaRPr lang="nl-NL" sz="1300" dirty="0"/>
          </a:p>
          <a:p>
            <a:pPr marL="0" indent="0">
              <a:buNone/>
            </a:pPr>
            <a:r>
              <a:rPr lang="nl-NL" sz="1300" dirty="0" err="1"/>
              <a:t>Bron:https</a:t>
            </a:r>
            <a:r>
              <a:rPr lang="nl-NL" sz="1300" dirty="0"/>
              <a:t>://kruidenmix-</a:t>
            </a:r>
            <a:r>
              <a:rPr lang="nl-NL" sz="1300" dirty="0" err="1"/>
              <a:t>maken.nl</a:t>
            </a:r>
            <a:r>
              <a:rPr lang="nl-NL" sz="1300" dirty="0"/>
              <a:t>/page/4294969115/wat-is-gember-en-waarom-is-het-zo-gezond-gebruik-bewaren-en-recepten</a:t>
            </a:r>
          </a:p>
          <a:p>
            <a:pPr marL="0" indent="0">
              <a:buNone/>
            </a:pPr>
            <a:endParaRPr lang="nl-NL" sz="1300" dirty="0"/>
          </a:p>
          <a:p>
            <a:pPr marL="0" indent="0">
              <a:buNone/>
            </a:pPr>
            <a:endParaRPr lang="nl-NL" sz="1300" dirty="0"/>
          </a:p>
          <a:p>
            <a:endParaRPr lang="en-US" sz="1800" dirty="0"/>
          </a:p>
        </p:txBody>
      </p:sp>
    </p:spTree>
    <p:extLst>
      <p:ext uri="{BB962C8B-B14F-4D97-AF65-F5344CB8AC3E}">
        <p14:creationId xmlns:p14="http://schemas.microsoft.com/office/powerpoint/2010/main" val="68067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ord, voedsel, tafel, zitten&#10;&#10;Automatisch gegenereerde beschrijving">
            <a:extLst>
              <a:ext uri="{FF2B5EF4-FFF2-40B4-BE49-F238E27FC236}">
                <a16:creationId xmlns:a16="http://schemas.microsoft.com/office/drawing/2014/main" id="{6E9F0A1A-AA4A-9242-AC2C-F71B3B7C9196}"/>
              </a:ext>
            </a:extLst>
          </p:cNvPr>
          <p:cNvPicPr>
            <a:picLocks noChangeAspect="1"/>
          </p:cNvPicPr>
          <p:nvPr/>
        </p:nvPicPr>
        <p:blipFill rotWithShape="1">
          <a:blip r:embed="rId2"/>
          <a:srcRect t="9274"/>
          <a:stretch/>
        </p:blipFill>
        <p:spPr>
          <a:xfrm>
            <a:off x="20" y="10"/>
            <a:ext cx="12191980" cy="6857990"/>
          </a:xfrm>
          <a:prstGeom prst="rect">
            <a:avLst/>
          </a:prstGeom>
        </p:spPr>
      </p:pic>
      <p:sp>
        <p:nvSpPr>
          <p:cNvPr id="16" name="Rectangle 1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E05029-8D15-8B43-9313-1E0E4B665718}"/>
              </a:ext>
            </a:extLst>
          </p:cNvPr>
          <p:cNvSpPr>
            <a:spLocks noGrp="1"/>
          </p:cNvSpPr>
          <p:nvPr>
            <p:ph type="title"/>
          </p:nvPr>
        </p:nvSpPr>
        <p:spPr>
          <a:xfrm>
            <a:off x="7749985" y="640263"/>
            <a:ext cx="3759240" cy="1344975"/>
          </a:xfrm>
        </p:spPr>
        <p:txBody>
          <a:bodyPr>
            <a:normAutofit/>
          </a:bodyPr>
          <a:lstStyle/>
          <a:p>
            <a:r>
              <a:rPr lang="nl-NL" sz="4000" dirty="0"/>
              <a:t>Nog een klein voorbeeld</a:t>
            </a:r>
          </a:p>
        </p:txBody>
      </p:sp>
      <p:sp>
        <p:nvSpPr>
          <p:cNvPr id="17" name="Content Placeholder 8">
            <a:extLst>
              <a:ext uri="{FF2B5EF4-FFF2-40B4-BE49-F238E27FC236}">
                <a16:creationId xmlns:a16="http://schemas.microsoft.com/office/drawing/2014/main" id="{315D5D37-70D1-4F1E-A2A3-B62E25AADDBF}"/>
              </a:ext>
            </a:extLst>
          </p:cNvPr>
          <p:cNvSpPr>
            <a:spLocks noGrp="1"/>
          </p:cNvSpPr>
          <p:nvPr>
            <p:ph idx="1"/>
          </p:nvPr>
        </p:nvSpPr>
        <p:spPr>
          <a:xfrm>
            <a:off x="7749290" y="2121763"/>
            <a:ext cx="3764826" cy="3773010"/>
          </a:xfrm>
        </p:spPr>
        <p:txBody>
          <a:bodyPr>
            <a:normAutofit fontScale="55000" lnSpcReduction="20000"/>
          </a:bodyPr>
          <a:lstStyle/>
          <a:p>
            <a:r>
              <a:rPr lang="nl-NL" dirty="0"/>
              <a:t>Gember zit boordevol antioxidanten..</a:t>
            </a:r>
          </a:p>
          <a:p>
            <a:r>
              <a:rPr lang="nl-NL" dirty="0"/>
              <a:t>Gember bevordert de spijsvertering en helpt tegen buikkrampen.</a:t>
            </a:r>
          </a:p>
          <a:p>
            <a:r>
              <a:rPr lang="nl-NL" dirty="0"/>
              <a:t>Gember zorgt dat je niet zo gauw misselijk wordt, bijvoorbeeld in de auto.</a:t>
            </a:r>
          </a:p>
          <a:p>
            <a:r>
              <a:rPr lang="nl-NL" dirty="0"/>
              <a:t>Gember stimuleert de doorbloeding en reguleert de bloeddruk.</a:t>
            </a:r>
          </a:p>
          <a:p>
            <a:r>
              <a:rPr lang="nl-NL" dirty="0"/>
              <a:t>Gember remt en bestrijdt ontstekingen.</a:t>
            </a:r>
          </a:p>
          <a:p>
            <a:r>
              <a:rPr lang="nl-NL" dirty="0"/>
              <a:t>Gember bestrijdt spierpijn.</a:t>
            </a:r>
          </a:p>
          <a:p>
            <a:r>
              <a:rPr lang="nl-NL" dirty="0"/>
              <a:t>Gember help het lichaam om micro-organismen te bestrijden</a:t>
            </a:r>
          </a:p>
          <a:p>
            <a:r>
              <a:rPr lang="nl-NL" dirty="0"/>
              <a:t>Gember verwarmt het lichaam.</a:t>
            </a:r>
          </a:p>
          <a:p>
            <a:r>
              <a:rPr lang="nl-NL" dirty="0"/>
              <a:t>Gember helpt het lichaam om je cholesterol onder controle te houden.</a:t>
            </a:r>
          </a:p>
          <a:p>
            <a:r>
              <a:rPr lang="nl-NL" dirty="0"/>
              <a:t>Gember is werkzaam tegen Alzheimer</a:t>
            </a:r>
          </a:p>
          <a:p>
            <a:endParaRPr lang="en-US" sz="1800" dirty="0"/>
          </a:p>
        </p:txBody>
      </p:sp>
    </p:spTree>
    <p:extLst>
      <p:ext uri="{BB962C8B-B14F-4D97-AF65-F5344CB8AC3E}">
        <p14:creationId xmlns:p14="http://schemas.microsoft.com/office/powerpoint/2010/main" val="378997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4E0C8D8-8358-41AF-AAFD-B380FF03B72C}"/>
              </a:ext>
            </a:extLst>
          </p:cNvPr>
          <p:cNvPicPr>
            <a:picLocks noGrp="1" noChangeAspect="1"/>
          </p:cNvPicPr>
          <p:nvPr>
            <p:ph idx="1"/>
          </p:nvPr>
        </p:nvPicPr>
        <p:blipFill rotWithShape="1">
          <a:blip r:embed="rId2"/>
          <a:srcRect l="3089" r="8022"/>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86CFAA9-C13D-43C5-ADCB-77DB2668E0EE}"/>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pPr algn="ctr"/>
            <a:br>
              <a:rPr lang="en-US" sz="3600" dirty="0"/>
            </a:br>
            <a:r>
              <a:rPr lang="en-US" sz="3600" dirty="0" err="1"/>
              <a:t>Eigenschappen</a:t>
            </a:r>
            <a:r>
              <a:rPr lang="en-US" sz="3600" dirty="0"/>
              <a:t> </a:t>
            </a:r>
            <a:r>
              <a:rPr lang="en-US" sz="3600" dirty="0" err="1"/>
              <a:t>kruiden</a:t>
            </a:r>
            <a:endParaRPr lang="en-US" sz="3600" dirty="0"/>
          </a:p>
        </p:txBody>
      </p:sp>
      <p:cxnSp>
        <p:nvCxnSpPr>
          <p:cNvPr id="18"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0412472A-E278-4B10-8DD1-0321588252CE}"/>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500"/>
              <a:t>Verse kruiden geven geur, kleur en smaak aan je gerechten</a:t>
            </a:r>
          </a:p>
          <a:p>
            <a:pPr marL="285750" indent="-228600">
              <a:lnSpc>
                <a:spcPct val="90000"/>
              </a:lnSpc>
              <a:spcAft>
                <a:spcPts val="600"/>
              </a:spcAft>
              <a:buFont typeface="Arial" panose="020B0604020202020204" pitchFamily="34" charset="0"/>
              <a:buChar char="•"/>
            </a:pPr>
            <a:r>
              <a:rPr lang="en-US" sz="1500"/>
              <a:t>Kruiden werken op een holistische manier.</a:t>
            </a:r>
            <a:br>
              <a:rPr lang="en-US" sz="1500"/>
            </a:br>
            <a:r>
              <a:rPr lang="en-US" sz="1500"/>
              <a:t>Dit betekent dat ze bepaalde </a:t>
            </a:r>
            <a:r>
              <a:rPr lang="en-US" sz="1500" i="1"/>
              <a:t>delen</a:t>
            </a:r>
            <a:r>
              <a:rPr lang="en-US" sz="1500"/>
              <a:t> van ons lichaam beïnvloeden, in plaats van één bepaald symptoom te behandelen.</a:t>
            </a:r>
          </a:p>
          <a:p>
            <a:pPr marL="285750" indent="-228600">
              <a:lnSpc>
                <a:spcPct val="90000"/>
              </a:lnSpc>
              <a:spcAft>
                <a:spcPts val="600"/>
              </a:spcAft>
              <a:buFont typeface="Arial" panose="020B0604020202020204" pitchFamily="34" charset="0"/>
              <a:buChar char="•"/>
            </a:pPr>
            <a:r>
              <a:rPr lang="en-US" sz="1500"/>
              <a:t>Veel kruiden voeden en herstellen de systemen van het lichaam en onze inwendige organen. Hierdoor kunnen ze zich genezen en functioneren zoals oorspronkelijk bedoeld is.</a:t>
            </a:r>
          </a:p>
          <a:p>
            <a:pPr marL="285750" indent="-228600">
              <a:lnSpc>
                <a:spcPct val="90000"/>
              </a:lnSpc>
              <a:spcAft>
                <a:spcPts val="600"/>
              </a:spcAft>
              <a:buFont typeface="Arial" panose="020B0604020202020204" pitchFamily="34" charset="0"/>
              <a:buChar char="•"/>
            </a:pPr>
            <a:endParaRPr lang="en-US" sz="1500"/>
          </a:p>
        </p:txBody>
      </p:sp>
    </p:spTree>
    <p:extLst>
      <p:ext uri="{BB962C8B-B14F-4D97-AF65-F5344CB8AC3E}">
        <p14:creationId xmlns:p14="http://schemas.microsoft.com/office/powerpoint/2010/main" val="189487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654982E2-E5D3-4959-B20C-63A421F6D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70A63A-723F-44B6-B446-8CA4668248EC}"/>
              </a:ext>
            </a:extLst>
          </p:cNvPr>
          <p:cNvSpPr>
            <a:spLocks noGrp="1"/>
          </p:cNvSpPr>
          <p:nvPr>
            <p:ph type="title"/>
          </p:nvPr>
        </p:nvSpPr>
        <p:spPr>
          <a:xfrm>
            <a:off x="6092326" y="802955"/>
            <a:ext cx="5290594" cy="1454051"/>
          </a:xfrm>
        </p:spPr>
        <p:txBody>
          <a:bodyPr anchor="b">
            <a:normAutofit/>
          </a:bodyPr>
          <a:lstStyle/>
          <a:p>
            <a:r>
              <a:rPr lang="nl-NL" sz="3600">
                <a:solidFill>
                  <a:schemeClr val="tx2"/>
                </a:solidFill>
              </a:rPr>
              <a:t>Kruid of specerij? </a:t>
            </a:r>
          </a:p>
        </p:txBody>
      </p:sp>
      <p:pic>
        <p:nvPicPr>
          <p:cNvPr id="4" name="Afbeelding 3">
            <a:extLst>
              <a:ext uri="{FF2B5EF4-FFF2-40B4-BE49-F238E27FC236}">
                <a16:creationId xmlns:a16="http://schemas.microsoft.com/office/drawing/2014/main" id="{3AC21DEB-E003-4215-85EA-18C9406531D4}"/>
              </a:ext>
            </a:extLst>
          </p:cNvPr>
          <p:cNvPicPr>
            <a:picLocks noChangeAspect="1"/>
          </p:cNvPicPr>
          <p:nvPr/>
        </p:nvPicPr>
        <p:blipFill rotWithShape="1">
          <a:blip r:embed="rId2"/>
          <a:srcRect l="10431" r="9957" b="-2"/>
          <a:stretch/>
        </p:blipFill>
        <p:spPr>
          <a:xfrm>
            <a:off x="-3" y="2345922"/>
            <a:ext cx="5375372" cy="4507038"/>
          </a:xfrm>
          <a:custGeom>
            <a:avLst/>
            <a:gdLst/>
            <a:ahLst/>
            <a:cxnLst/>
            <a:rect l="l" t="t" r="r" b="b"/>
            <a:pathLst>
              <a:path w="5485419" h="4610469">
                <a:moveTo>
                  <a:pt x="2345076" y="0"/>
                </a:moveTo>
                <a:cubicBezTo>
                  <a:pt x="4079439" y="0"/>
                  <a:pt x="5485419" y="1405980"/>
                  <a:pt x="5485419" y="3140344"/>
                </a:cubicBezTo>
                <a:cubicBezTo>
                  <a:pt x="5485419" y="3573935"/>
                  <a:pt x="5397545" y="3987002"/>
                  <a:pt x="5238635" y="4362707"/>
                </a:cubicBezTo>
                <a:lnTo>
                  <a:pt x="5119282" y="4610469"/>
                </a:lnTo>
                <a:lnTo>
                  <a:pt x="0" y="4610469"/>
                </a:lnTo>
                <a:lnTo>
                  <a:pt x="0" y="1056789"/>
                </a:lnTo>
                <a:lnTo>
                  <a:pt x="124518" y="919786"/>
                </a:lnTo>
                <a:cubicBezTo>
                  <a:pt x="692808" y="351495"/>
                  <a:pt x="1477894" y="0"/>
                  <a:pt x="2345076" y="0"/>
                </a:cubicBezTo>
                <a:close/>
              </a:path>
            </a:pathLst>
          </a:custGeom>
        </p:spPr>
      </p:pic>
      <p:pic>
        <p:nvPicPr>
          <p:cNvPr id="5" name="Afbeelding 4">
            <a:extLst>
              <a:ext uri="{FF2B5EF4-FFF2-40B4-BE49-F238E27FC236}">
                <a16:creationId xmlns:a16="http://schemas.microsoft.com/office/drawing/2014/main" id="{8B5F0C5E-2048-424A-B822-391049F6EF51}"/>
              </a:ext>
            </a:extLst>
          </p:cNvPr>
          <p:cNvPicPr>
            <a:picLocks noChangeAspect="1"/>
          </p:cNvPicPr>
          <p:nvPr/>
        </p:nvPicPr>
        <p:blipFill rotWithShape="1">
          <a:blip r:embed="rId3"/>
          <a:srcRect r="5572" b="-4"/>
          <a:stretch/>
        </p:blipFill>
        <p:spPr>
          <a:xfrm>
            <a:off x="1473075" y="2"/>
            <a:ext cx="4431339" cy="2499013"/>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p:spPr>
      </p:pic>
      <p:grpSp>
        <p:nvGrpSpPr>
          <p:cNvPr id="25" name="Group 11">
            <a:extLst>
              <a:ext uri="{FF2B5EF4-FFF2-40B4-BE49-F238E27FC236}">
                <a16:creationId xmlns:a16="http://schemas.microsoft.com/office/drawing/2014/main" id="{2771FEA5-1BB0-4DEA-9432-D1A5CA9E5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32560" y="1"/>
            <a:ext cx="4532812" cy="2513100"/>
            <a:chOff x="1346372" y="-12150"/>
            <a:chExt cx="4619000" cy="2609160"/>
          </a:xfrm>
        </p:grpSpPr>
        <p:sp>
          <p:nvSpPr>
            <p:cNvPr id="13" name="Freeform: Shape 12">
              <a:extLst>
                <a:ext uri="{FF2B5EF4-FFF2-40B4-BE49-F238E27FC236}">
                  <a16:creationId xmlns:a16="http://schemas.microsoft.com/office/drawing/2014/main" id="{9B7BCF50-78C8-4292-9E98-3738BDFB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2815" y="-12150"/>
              <a:ext cx="4387261" cy="2594536"/>
            </a:xfrm>
            <a:custGeom>
              <a:avLst/>
              <a:gdLst>
                <a:gd name="connsiteX0" fmla="*/ 2393 w 4387261"/>
                <a:gd name="connsiteY0" fmla="*/ 0 h 2594536"/>
                <a:gd name="connsiteX1" fmla="*/ 212977 w 4387261"/>
                <a:gd name="connsiteY1" fmla="*/ 0 h 2594536"/>
                <a:gd name="connsiteX2" fmla="*/ 211747 w 4387261"/>
                <a:gd name="connsiteY2" fmla="*/ 154553 h 2594536"/>
                <a:gd name="connsiteX3" fmla="*/ 227489 w 4387261"/>
                <a:gd name="connsiteY3" fmla="*/ 352309 h 2594536"/>
                <a:gd name="connsiteX4" fmla="*/ 309247 w 4387261"/>
                <a:gd name="connsiteY4" fmla="*/ 741223 h 2594536"/>
                <a:gd name="connsiteX5" fmla="*/ 451519 w 4387261"/>
                <a:gd name="connsiteY5" fmla="*/ 1113237 h 2594536"/>
                <a:gd name="connsiteX6" fmla="*/ 888634 w 4387261"/>
                <a:gd name="connsiteY6" fmla="*/ 1778003 h 2594536"/>
                <a:gd name="connsiteX7" fmla="*/ 1180339 w 4387261"/>
                <a:gd name="connsiteY7" fmla="*/ 2049751 h 2594536"/>
                <a:gd name="connsiteX8" fmla="*/ 1515337 w 4387261"/>
                <a:gd name="connsiteY8" fmla="*/ 2264607 h 2594536"/>
                <a:gd name="connsiteX9" fmla="*/ 1885662 w 4387261"/>
                <a:gd name="connsiteY9" fmla="*/ 2410420 h 2594536"/>
                <a:gd name="connsiteX10" fmla="*/ 2280450 w 4387261"/>
                <a:gd name="connsiteY10" fmla="*/ 2463450 h 2594536"/>
                <a:gd name="connsiteX11" fmla="*/ 2473740 w 4387261"/>
                <a:gd name="connsiteY11" fmla="*/ 2441079 h 2594536"/>
                <a:gd name="connsiteX12" fmla="*/ 2654556 w 4387261"/>
                <a:gd name="connsiteY12" fmla="*/ 2375013 h 2594536"/>
                <a:gd name="connsiteX13" fmla="*/ 2739694 w 4387261"/>
                <a:gd name="connsiteY13" fmla="*/ 2328903 h 2594536"/>
                <a:gd name="connsiteX14" fmla="*/ 2822096 w 4387261"/>
                <a:gd name="connsiteY14" fmla="*/ 2275954 h 2594536"/>
                <a:gd name="connsiteX15" fmla="*/ 2981347 w 4387261"/>
                <a:gd name="connsiteY15" fmla="*/ 2153639 h 2594536"/>
                <a:gd name="connsiteX16" fmla="*/ 3141805 w 4387261"/>
                <a:gd name="connsiteY16" fmla="*/ 2021265 h 2594536"/>
                <a:gd name="connsiteX17" fmla="*/ 3225574 w 4387261"/>
                <a:gd name="connsiteY17" fmla="*/ 1955440 h 2594536"/>
                <a:gd name="connsiteX18" fmla="*/ 3266695 w 4387261"/>
                <a:gd name="connsiteY18" fmla="*/ 1923815 h 2594536"/>
                <a:gd name="connsiteX19" fmla="*/ 3306045 w 4387261"/>
                <a:gd name="connsiteY19" fmla="*/ 1892834 h 2594536"/>
                <a:gd name="connsiteX20" fmla="*/ 3596865 w 4387261"/>
                <a:gd name="connsiteY20" fmla="*/ 1626638 h 2594536"/>
                <a:gd name="connsiteX21" fmla="*/ 3727709 w 4387261"/>
                <a:gd name="connsiteY21" fmla="*/ 1485091 h 2594536"/>
                <a:gd name="connsiteX22" fmla="*/ 3848335 w 4387261"/>
                <a:gd name="connsiteY22" fmla="*/ 1336864 h 2594536"/>
                <a:gd name="connsiteX23" fmla="*/ 4039130 w 4387261"/>
                <a:gd name="connsiteY23" fmla="*/ 1005729 h 2594536"/>
                <a:gd name="connsiteX24" fmla="*/ 4093045 w 4387261"/>
                <a:gd name="connsiteY24" fmla="*/ 820486 h 2594536"/>
                <a:gd name="connsiteX25" fmla="*/ 4102540 w 4387261"/>
                <a:gd name="connsiteY25" fmla="*/ 773008 h 2594536"/>
                <a:gd name="connsiteX26" fmla="*/ 4110507 w 4387261"/>
                <a:gd name="connsiteY26" fmla="*/ 725128 h 2594536"/>
                <a:gd name="connsiteX27" fmla="*/ 4121934 w 4387261"/>
                <a:gd name="connsiteY27" fmla="*/ 628483 h 2594536"/>
                <a:gd name="connsiteX28" fmla="*/ 4125635 w 4387261"/>
                <a:gd name="connsiteY28" fmla="*/ 579879 h 2594536"/>
                <a:gd name="connsiteX29" fmla="*/ 4128210 w 4387261"/>
                <a:gd name="connsiteY29" fmla="*/ 531114 h 2594536"/>
                <a:gd name="connsiteX30" fmla="*/ 4129337 w 4387261"/>
                <a:gd name="connsiteY30" fmla="*/ 482188 h 2594536"/>
                <a:gd name="connsiteX31" fmla="*/ 4129096 w 4387261"/>
                <a:gd name="connsiteY31" fmla="*/ 433182 h 2594536"/>
                <a:gd name="connsiteX32" fmla="*/ 4128854 w 4387261"/>
                <a:gd name="connsiteY32" fmla="*/ 408638 h 2594536"/>
                <a:gd name="connsiteX33" fmla="*/ 4127808 w 4387261"/>
                <a:gd name="connsiteY33" fmla="*/ 384980 h 2594536"/>
                <a:gd name="connsiteX34" fmla="*/ 4126601 w 4387261"/>
                <a:gd name="connsiteY34" fmla="*/ 361402 h 2594536"/>
                <a:gd name="connsiteX35" fmla="*/ 4124670 w 4387261"/>
                <a:gd name="connsiteY35" fmla="*/ 337905 h 2594536"/>
                <a:gd name="connsiteX36" fmla="*/ 4113162 w 4387261"/>
                <a:gd name="connsiteY36" fmla="*/ 244720 h 2594536"/>
                <a:gd name="connsiteX37" fmla="*/ 4068270 w 4387261"/>
                <a:gd name="connsiteY37" fmla="*/ 63350 h 2594536"/>
                <a:gd name="connsiteX38" fmla="*/ 4042130 w 4387261"/>
                <a:gd name="connsiteY38" fmla="*/ 0 h 2594536"/>
                <a:gd name="connsiteX39" fmla="*/ 4342981 w 4387261"/>
                <a:gd name="connsiteY39" fmla="*/ 0 h 2594536"/>
                <a:gd name="connsiteX40" fmla="*/ 4363778 w 4387261"/>
                <a:gd name="connsiteY40" fmla="*/ 96966 h 2594536"/>
                <a:gd name="connsiteX41" fmla="*/ 4379439 w 4387261"/>
                <a:gd name="connsiteY41" fmla="*/ 210199 h 2594536"/>
                <a:gd name="connsiteX42" fmla="*/ 4386601 w 4387261"/>
                <a:gd name="connsiteY42" fmla="*/ 323823 h 2594536"/>
                <a:gd name="connsiteX43" fmla="*/ 4387245 w 4387261"/>
                <a:gd name="connsiteY43" fmla="*/ 352229 h 2594536"/>
                <a:gd name="connsiteX44" fmla="*/ 4387084 w 4387261"/>
                <a:gd name="connsiteY44" fmla="*/ 380554 h 2594536"/>
                <a:gd name="connsiteX45" fmla="*/ 4386762 w 4387261"/>
                <a:gd name="connsiteY45" fmla="*/ 408799 h 2594536"/>
                <a:gd name="connsiteX46" fmla="*/ 4385716 w 4387261"/>
                <a:gd name="connsiteY46" fmla="*/ 436240 h 2594536"/>
                <a:gd name="connsiteX47" fmla="*/ 4368254 w 4387261"/>
                <a:gd name="connsiteY47" fmla="*/ 655441 h 2594536"/>
                <a:gd name="connsiteX48" fmla="*/ 4329789 w 4387261"/>
                <a:gd name="connsiteY48" fmla="*/ 873274 h 2594536"/>
                <a:gd name="connsiteX49" fmla="*/ 4269517 w 4387261"/>
                <a:gd name="connsiteY49" fmla="*/ 1087245 h 2594536"/>
                <a:gd name="connsiteX50" fmla="*/ 4088297 w 4387261"/>
                <a:gd name="connsiteY50" fmla="*/ 1496839 h 2594536"/>
                <a:gd name="connsiteX51" fmla="*/ 3806168 w 4387261"/>
                <a:gd name="connsiteY51" fmla="*/ 1842057 h 2594536"/>
                <a:gd name="connsiteX52" fmla="*/ 3636375 w 4387261"/>
                <a:gd name="connsiteY52" fmla="*/ 1981995 h 2594536"/>
                <a:gd name="connsiteX53" fmla="*/ 3456605 w 4387261"/>
                <a:gd name="connsiteY53" fmla="*/ 2104230 h 2594536"/>
                <a:gd name="connsiteX54" fmla="*/ 3410817 w 4387261"/>
                <a:gd name="connsiteY54" fmla="*/ 2132797 h 2594536"/>
                <a:gd name="connsiteX55" fmla="*/ 3366397 w 4387261"/>
                <a:gd name="connsiteY55" fmla="*/ 2160076 h 2594536"/>
                <a:gd name="connsiteX56" fmla="*/ 3280294 w 4387261"/>
                <a:gd name="connsiteY56" fmla="*/ 2213911 h 2594536"/>
                <a:gd name="connsiteX57" fmla="*/ 3104386 w 4387261"/>
                <a:gd name="connsiteY57" fmla="*/ 2325443 h 2594536"/>
                <a:gd name="connsiteX58" fmla="*/ 2918419 w 4387261"/>
                <a:gd name="connsiteY58" fmla="*/ 2434319 h 2594536"/>
                <a:gd name="connsiteX59" fmla="*/ 2819843 w 4387261"/>
                <a:gd name="connsiteY59" fmla="*/ 2483406 h 2594536"/>
                <a:gd name="connsiteX60" fmla="*/ 2716680 w 4387261"/>
                <a:gd name="connsiteY60" fmla="*/ 2525090 h 2594536"/>
                <a:gd name="connsiteX61" fmla="*/ 2609654 w 4387261"/>
                <a:gd name="connsiteY61" fmla="*/ 2557037 h 2594536"/>
                <a:gd name="connsiteX62" fmla="*/ 2555095 w 4387261"/>
                <a:gd name="connsiteY62" fmla="*/ 2568946 h 2594536"/>
                <a:gd name="connsiteX63" fmla="*/ 2527735 w 4387261"/>
                <a:gd name="connsiteY63" fmla="*/ 2574177 h 2594536"/>
                <a:gd name="connsiteX64" fmla="*/ 2500295 w 4387261"/>
                <a:gd name="connsiteY64" fmla="*/ 2578522 h 2594536"/>
                <a:gd name="connsiteX65" fmla="*/ 2280450 w 4387261"/>
                <a:gd name="connsiteY65" fmla="*/ 2594536 h 2594536"/>
                <a:gd name="connsiteX66" fmla="*/ 1852106 w 4387261"/>
                <a:gd name="connsiteY66" fmla="*/ 2549875 h 2594536"/>
                <a:gd name="connsiteX67" fmla="*/ 1441707 w 4387261"/>
                <a:gd name="connsiteY67" fmla="*/ 2415650 h 2594536"/>
                <a:gd name="connsiteX68" fmla="*/ 744753 w 4387261"/>
                <a:gd name="connsiteY68" fmla="*/ 1912389 h 2594536"/>
                <a:gd name="connsiteX69" fmla="*/ 471717 w 4387261"/>
                <a:gd name="connsiteY69" fmla="*/ 1578678 h 2594536"/>
                <a:gd name="connsiteX70" fmla="*/ 254930 w 4387261"/>
                <a:gd name="connsiteY70" fmla="*/ 1205698 h 2594536"/>
                <a:gd name="connsiteX71" fmla="*/ 15852 w 4387261"/>
                <a:gd name="connsiteY71" fmla="*/ 377738 h 2594536"/>
                <a:gd name="connsiteX72" fmla="*/ 0 w 4387261"/>
                <a:gd name="connsiteY72" fmla="*/ 161283 h 259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387261" h="2594536">
                  <a:moveTo>
                    <a:pt x="2393" y="0"/>
                  </a:moveTo>
                  <a:lnTo>
                    <a:pt x="212977" y="0"/>
                  </a:lnTo>
                  <a:lnTo>
                    <a:pt x="211747" y="154553"/>
                  </a:lnTo>
                  <a:cubicBezTo>
                    <a:pt x="214071" y="220619"/>
                    <a:pt x="219281" y="286565"/>
                    <a:pt x="227489" y="352309"/>
                  </a:cubicBezTo>
                  <a:cubicBezTo>
                    <a:pt x="243986" y="483717"/>
                    <a:pt x="271587" y="613918"/>
                    <a:pt x="309247" y="741223"/>
                  </a:cubicBezTo>
                  <a:cubicBezTo>
                    <a:pt x="346746" y="868607"/>
                    <a:pt x="395270" y="992853"/>
                    <a:pt x="451519" y="1113237"/>
                  </a:cubicBezTo>
                  <a:cubicBezTo>
                    <a:pt x="562809" y="1354729"/>
                    <a:pt x="710392" y="1580207"/>
                    <a:pt x="888634" y="1778003"/>
                  </a:cubicBezTo>
                  <a:cubicBezTo>
                    <a:pt x="978036" y="1876579"/>
                    <a:pt x="1075567" y="1967913"/>
                    <a:pt x="1180339" y="2049751"/>
                  </a:cubicBezTo>
                  <a:cubicBezTo>
                    <a:pt x="1284950" y="2131751"/>
                    <a:pt x="1397126" y="2204094"/>
                    <a:pt x="1515337" y="2264607"/>
                  </a:cubicBezTo>
                  <a:cubicBezTo>
                    <a:pt x="1633468" y="2325121"/>
                    <a:pt x="1757151" y="2375496"/>
                    <a:pt x="1885662" y="2410420"/>
                  </a:cubicBezTo>
                  <a:cubicBezTo>
                    <a:pt x="2013851" y="2445344"/>
                    <a:pt x="2147110" y="2463530"/>
                    <a:pt x="2280450" y="2463450"/>
                  </a:cubicBezTo>
                  <a:cubicBezTo>
                    <a:pt x="2345953" y="2462726"/>
                    <a:pt x="2410972" y="2456288"/>
                    <a:pt x="2473740" y="2441079"/>
                  </a:cubicBezTo>
                  <a:cubicBezTo>
                    <a:pt x="2536587" y="2426111"/>
                    <a:pt x="2596698" y="2402856"/>
                    <a:pt x="2654556" y="2375013"/>
                  </a:cubicBezTo>
                  <a:cubicBezTo>
                    <a:pt x="2683445" y="2360930"/>
                    <a:pt x="2711771" y="2345319"/>
                    <a:pt x="2739694" y="2328903"/>
                  </a:cubicBezTo>
                  <a:cubicBezTo>
                    <a:pt x="2767537" y="2312246"/>
                    <a:pt x="2794977" y="2294462"/>
                    <a:pt x="2822096" y="2275954"/>
                  </a:cubicBezTo>
                  <a:cubicBezTo>
                    <a:pt x="2876172" y="2238455"/>
                    <a:pt x="2928639" y="2196771"/>
                    <a:pt x="2981347" y="2153639"/>
                  </a:cubicBezTo>
                  <a:cubicBezTo>
                    <a:pt x="3034135" y="2110507"/>
                    <a:pt x="3086924" y="2065443"/>
                    <a:pt x="3141805" y="2021265"/>
                  </a:cubicBezTo>
                  <a:cubicBezTo>
                    <a:pt x="3169164" y="1999136"/>
                    <a:pt x="3197168" y="1977248"/>
                    <a:pt x="3225574" y="1955440"/>
                  </a:cubicBezTo>
                  <a:lnTo>
                    <a:pt x="3266695" y="1923815"/>
                  </a:lnTo>
                  <a:cubicBezTo>
                    <a:pt x="3279811" y="1913435"/>
                    <a:pt x="3293250" y="1903537"/>
                    <a:pt x="3306045" y="1892834"/>
                  </a:cubicBezTo>
                  <a:cubicBezTo>
                    <a:pt x="3410173" y="1809306"/>
                    <a:pt x="3506014" y="1718696"/>
                    <a:pt x="3596865" y="1626638"/>
                  </a:cubicBezTo>
                  <a:cubicBezTo>
                    <a:pt x="3642089" y="1580368"/>
                    <a:pt x="3685784" y="1533292"/>
                    <a:pt x="3727709" y="1485091"/>
                  </a:cubicBezTo>
                  <a:cubicBezTo>
                    <a:pt x="3769635" y="1436889"/>
                    <a:pt x="3810192" y="1387802"/>
                    <a:pt x="3848335" y="1336864"/>
                  </a:cubicBezTo>
                  <a:cubicBezTo>
                    <a:pt x="3924782" y="1235391"/>
                    <a:pt x="3993101" y="1125951"/>
                    <a:pt x="4039130" y="1005729"/>
                  </a:cubicBezTo>
                  <a:cubicBezTo>
                    <a:pt x="4062145" y="945778"/>
                    <a:pt x="4079768" y="883655"/>
                    <a:pt x="4093045" y="820486"/>
                  </a:cubicBezTo>
                  <a:cubicBezTo>
                    <a:pt x="4096183" y="804633"/>
                    <a:pt x="4099805" y="788941"/>
                    <a:pt x="4102540" y="773008"/>
                  </a:cubicBezTo>
                  <a:lnTo>
                    <a:pt x="4110507" y="725128"/>
                  </a:lnTo>
                  <a:cubicBezTo>
                    <a:pt x="4114772" y="693021"/>
                    <a:pt x="4119278" y="660913"/>
                    <a:pt x="4121934" y="628483"/>
                  </a:cubicBezTo>
                  <a:cubicBezTo>
                    <a:pt x="4123463" y="612309"/>
                    <a:pt x="4124911" y="596134"/>
                    <a:pt x="4125635" y="579879"/>
                  </a:cubicBezTo>
                  <a:cubicBezTo>
                    <a:pt x="4126440" y="563624"/>
                    <a:pt x="4127728" y="547450"/>
                    <a:pt x="4128210" y="531114"/>
                  </a:cubicBezTo>
                  <a:lnTo>
                    <a:pt x="4129337" y="482188"/>
                  </a:lnTo>
                  <a:cubicBezTo>
                    <a:pt x="4129739" y="465933"/>
                    <a:pt x="4129176" y="449517"/>
                    <a:pt x="4129096" y="433182"/>
                  </a:cubicBezTo>
                  <a:lnTo>
                    <a:pt x="4128854" y="408638"/>
                  </a:lnTo>
                  <a:cubicBezTo>
                    <a:pt x="4128613" y="400672"/>
                    <a:pt x="4128130" y="392866"/>
                    <a:pt x="4127808" y="384980"/>
                  </a:cubicBezTo>
                  <a:cubicBezTo>
                    <a:pt x="4127406" y="377094"/>
                    <a:pt x="4127164" y="369208"/>
                    <a:pt x="4126601" y="361402"/>
                  </a:cubicBezTo>
                  <a:lnTo>
                    <a:pt x="4124670" y="337905"/>
                  </a:lnTo>
                  <a:cubicBezTo>
                    <a:pt x="4122175" y="306602"/>
                    <a:pt x="4117991" y="275540"/>
                    <a:pt x="4113162" y="244720"/>
                  </a:cubicBezTo>
                  <a:cubicBezTo>
                    <a:pt x="4102943" y="183040"/>
                    <a:pt x="4087834" y="122546"/>
                    <a:pt x="4068270" y="63350"/>
                  </a:cubicBezTo>
                  <a:lnTo>
                    <a:pt x="4042130" y="0"/>
                  </a:lnTo>
                  <a:lnTo>
                    <a:pt x="4342981" y="0"/>
                  </a:lnTo>
                  <a:lnTo>
                    <a:pt x="4363778" y="96966"/>
                  </a:lnTo>
                  <a:cubicBezTo>
                    <a:pt x="4370412" y="134527"/>
                    <a:pt x="4375657" y="172318"/>
                    <a:pt x="4379439" y="210199"/>
                  </a:cubicBezTo>
                  <a:cubicBezTo>
                    <a:pt x="4383061" y="248100"/>
                    <a:pt x="4385796" y="286001"/>
                    <a:pt x="4386601" y="323823"/>
                  </a:cubicBezTo>
                  <a:lnTo>
                    <a:pt x="4387245" y="352229"/>
                  </a:lnTo>
                  <a:cubicBezTo>
                    <a:pt x="4387325" y="361644"/>
                    <a:pt x="4387084" y="371139"/>
                    <a:pt x="4387084" y="380554"/>
                  </a:cubicBezTo>
                  <a:lnTo>
                    <a:pt x="4386762" y="408799"/>
                  </a:lnTo>
                  <a:lnTo>
                    <a:pt x="4385716" y="436240"/>
                  </a:lnTo>
                  <a:cubicBezTo>
                    <a:pt x="4383382" y="509307"/>
                    <a:pt x="4377588" y="582535"/>
                    <a:pt x="4368254" y="655441"/>
                  </a:cubicBezTo>
                  <a:cubicBezTo>
                    <a:pt x="4359402" y="728428"/>
                    <a:pt x="4346688" y="801253"/>
                    <a:pt x="4329789" y="873274"/>
                  </a:cubicBezTo>
                  <a:cubicBezTo>
                    <a:pt x="4312729" y="945215"/>
                    <a:pt x="4292531" y="1016592"/>
                    <a:pt x="4269517" y="1087245"/>
                  </a:cubicBezTo>
                  <a:cubicBezTo>
                    <a:pt x="4223085" y="1228310"/>
                    <a:pt x="4165308" y="1367765"/>
                    <a:pt x="4088297" y="1496839"/>
                  </a:cubicBezTo>
                  <a:cubicBezTo>
                    <a:pt x="4011448" y="1625994"/>
                    <a:pt x="3913998" y="1741309"/>
                    <a:pt x="3806168" y="1842057"/>
                  </a:cubicBezTo>
                  <a:cubicBezTo>
                    <a:pt x="3752333" y="1892673"/>
                    <a:pt x="3695038" y="1938702"/>
                    <a:pt x="3636375" y="1981995"/>
                  </a:cubicBezTo>
                  <a:cubicBezTo>
                    <a:pt x="3577471" y="2025047"/>
                    <a:pt x="3517682" y="2066006"/>
                    <a:pt x="3456605" y="2104230"/>
                  </a:cubicBezTo>
                  <a:cubicBezTo>
                    <a:pt x="3441476" y="2114047"/>
                    <a:pt x="3426107" y="2123301"/>
                    <a:pt x="3410817" y="2132797"/>
                  </a:cubicBezTo>
                  <a:lnTo>
                    <a:pt x="3366397" y="2160076"/>
                  </a:lnTo>
                  <a:cubicBezTo>
                    <a:pt x="3337669" y="2177538"/>
                    <a:pt x="3309183" y="2195644"/>
                    <a:pt x="3280294" y="2213911"/>
                  </a:cubicBezTo>
                  <a:lnTo>
                    <a:pt x="3104386" y="2325443"/>
                  </a:lnTo>
                  <a:cubicBezTo>
                    <a:pt x="3044435" y="2362862"/>
                    <a:pt x="2982715" y="2399798"/>
                    <a:pt x="2918419" y="2434319"/>
                  </a:cubicBezTo>
                  <a:cubicBezTo>
                    <a:pt x="2886231" y="2451540"/>
                    <a:pt x="2853479" y="2468197"/>
                    <a:pt x="2819843" y="2483406"/>
                  </a:cubicBezTo>
                  <a:cubicBezTo>
                    <a:pt x="2786126" y="2498535"/>
                    <a:pt x="2751765" y="2512617"/>
                    <a:pt x="2716680" y="2525090"/>
                  </a:cubicBezTo>
                  <a:cubicBezTo>
                    <a:pt x="2681514" y="2537322"/>
                    <a:pt x="2645866" y="2548185"/>
                    <a:pt x="2609654" y="2557037"/>
                  </a:cubicBezTo>
                  <a:cubicBezTo>
                    <a:pt x="2591548" y="2561221"/>
                    <a:pt x="2573362" y="2565486"/>
                    <a:pt x="2555095" y="2568946"/>
                  </a:cubicBezTo>
                  <a:lnTo>
                    <a:pt x="2527735" y="2574177"/>
                  </a:lnTo>
                  <a:lnTo>
                    <a:pt x="2500295" y="2578522"/>
                  </a:lnTo>
                  <a:cubicBezTo>
                    <a:pt x="2427067" y="2589788"/>
                    <a:pt x="2353436" y="2594536"/>
                    <a:pt x="2280450" y="2594536"/>
                  </a:cubicBezTo>
                  <a:cubicBezTo>
                    <a:pt x="2136810" y="2594134"/>
                    <a:pt x="1993170" y="2579166"/>
                    <a:pt x="1852106" y="2549875"/>
                  </a:cubicBezTo>
                  <a:cubicBezTo>
                    <a:pt x="1711122" y="2520664"/>
                    <a:pt x="1572873" y="2475923"/>
                    <a:pt x="1441707" y="2415650"/>
                  </a:cubicBezTo>
                  <a:cubicBezTo>
                    <a:pt x="1179373" y="2294542"/>
                    <a:pt x="944641" y="2119036"/>
                    <a:pt x="744753" y="1912389"/>
                  </a:cubicBezTo>
                  <a:cubicBezTo>
                    <a:pt x="644809" y="1808823"/>
                    <a:pt x="553636" y="1696889"/>
                    <a:pt x="471717" y="1578678"/>
                  </a:cubicBezTo>
                  <a:cubicBezTo>
                    <a:pt x="389878" y="1460306"/>
                    <a:pt x="316972" y="1335738"/>
                    <a:pt x="254930" y="1205698"/>
                  </a:cubicBezTo>
                  <a:cubicBezTo>
                    <a:pt x="131729" y="945295"/>
                    <a:pt x="50293" y="664937"/>
                    <a:pt x="15852" y="377738"/>
                  </a:cubicBezTo>
                  <a:cubicBezTo>
                    <a:pt x="7363" y="305959"/>
                    <a:pt x="2092" y="233656"/>
                    <a:pt x="0" y="1612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3">
              <a:extLst>
                <a:ext uri="{FF2B5EF4-FFF2-40B4-BE49-F238E27FC236}">
                  <a16:creationId xmlns:a16="http://schemas.microsoft.com/office/drawing/2014/main" id="{9137EFD7-7283-4FBF-AECA-050D1599D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84478 w 4328502"/>
                <a:gd name="connsiteY1" fmla="*/ 0 h 2582465"/>
                <a:gd name="connsiteX2" fmla="*/ 482822 w 4328502"/>
                <a:gd name="connsiteY2" fmla="*/ 34048 h 2582465"/>
                <a:gd name="connsiteX3" fmla="*/ 628796 w 4328502"/>
                <a:gd name="connsiteY3" fmla="*/ 792561 h 2582465"/>
                <a:gd name="connsiteX4" fmla="*/ 1030826 w 4328502"/>
                <a:gd name="connsiteY4" fmla="*/ 1468513 h 2582465"/>
                <a:gd name="connsiteX5" fmla="*/ 1606511 w 4328502"/>
                <a:gd name="connsiteY5" fmla="*/ 1933149 h 2582465"/>
                <a:gd name="connsiteX6" fmla="*/ 2267816 w 4328502"/>
                <a:gd name="connsiteY6" fmla="*/ 2099643 h 2582465"/>
                <a:gd name="connsiteX7" fmla="*/ 2868689 w 4328502"/>
                <a:gd name="connsiteY7" fmla="*/ 1824756 h 2582465"/>
                <a:gd name="connsiteX8" fmla="*/ 3076705 w 4328502"/>
                <a:gd name="connsiteY8" fmla="*/ 1676851 h 2582465"/>
                <a:gd name="connsiteX9" fmla="*/ 3652712 w 4328502"/>
                <a:gd name="connsiteY9" fmla="*/ 1112593 h 2582465"/>
                <a:gd name="connsiteX10" fmla="*/ 3845680 w 4328502"/>
                <a:gd name="connsiteY10" fmla="*/ 370736 h 2582465"/>
                <a:gd name="connsiteX11" fmla="*/ 3777375 w 4328502"/>
                <a:gd name="connsiteY11" fmla="*/ 13757 h 2582465"/>
                <a:gd name="connsiteX12" fmla="*/ 3771130 w 4328502"/>
                <a:gd name="connsiteY12" fmla="*/ 0 h 2582465"/>
                <a:gd name="connsiteX13" fmla="*/ 4280386 w 4328502"/>
                <a:gd name="connsiteY13" fmla="*/ 0 h 2582465"/>
                <a:gd name="connsiteX14" fmla="*/ 4315979 w 4328502"/>
                <a:gd name="connsiteY14" fmla="*/ 179000 h 2582465"/>
                <a:gd name="connsiteX15" fmla="*/ 4328502 w 4328502"/>
                <a:gd name="connsiteY15" fmla="*/ 370736 h 2582465"/>
                <a:gd name="connsiteX16" fmla="*/ 3347729 w 4328502"/>
                <a:gd name="connsiteY16" fmla="*/ 2076387 h 2582465"/>
                <a:gd name="connsiteX17" fmla="*/ 2267816 w 4328502"/>
                <a:gd name="connsiteY17" fmla="*/ 2582465 h 2582465"/>
                <a:gd name="connsiteX18" fmla="*/ 0 w 4328502"/>
                <a:gd name="connsiteY18"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8502" h="2582465">
                  <a:moveTo>
                    <a:pt x="1734" y="0"/>
                  </a:moveTo>
                  <a:lnTo>
                    <a:pt x="484478" y="0"/>
                  </a:lnTo>
                  <a:lnTo>
                    <a:pt x="482822" y="34048"/>
                  </a:lnTo>
                  <a:cubicBezTo>
                    <a:pt x="482822" y="282058"/>
                    <a:pt x="533277" y="544392"/>
                    <a:pt x="628796" y="792561"/>
                  </a:cubicBezTo>
                  <a:cubicBezTo>
                    <a:pt x="723268" y="1038077"/>
                    <a:pt x="862321" y="1271844"/>
                    <a:pt x="1030826" y="1468513"/>
                  </a:cubicBezTo>
                  <a:cubicBezTo>
                    <a:pt x="1199089" y="1664942"/>
                    <a:pt x="1398173" y="1825561"/>
                    <a:pt x="1606511" y="1933149"/>
                  </a:cubicBezTo>
                  <a:cubicBezTo>
                    <a:pt x="1820482" y="2043635"/>
                    <a:pt x="2042982" y="2099643"/>
                    <a:pt x="2267816" y="2099643"/>
                  </a:cubicBezTo>
                  <a:cubicBezTo>
                    <a:pt x="2482672" y="2099643"/>
                    <a:pt x="2607321" y="2015390"/>
                    <a:pt x="2868689" y="1824756"/>
                  </a:cubicBezTo>
                  <a:cubicBezTo>
                    <a:pt x="2934111" y="1777037"/>
                    <a:pt x="3001787" y="1727709"/>
                    <a:pt x="3076705" y="1676851"/>
                  </a:cubicBezTo>
                  <a:cubicBezTo>
                    <a:pt x="3341774" y="1497000"/>
                    <a:pt x="3530236" y="1312481"/>
                    <a:pt x="3652712" y="1112593"/>
                  </a:cubicBezTo>
                  <a:cubicBezTo>
                    <a:pt x="3782591" y="900714"/>
                    <a:pt x="3845680" y="658016"/>
                    <a:pt x="3845680" y="370736"/>
                  </a:cubicBezTo>
                  <a:cubicBezTo>
                    <a:pt x="3845680" y="248462"/>
                    <a:pt x="3823726" y="132614"/>
                    <a:pt x="3777375" y="13757"/>
                  </a:cubicBezTo>
                  <a:lnTo>
                    <a:pt x="3771130"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7B613766-6995-44A2-A21A-E0D036A1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04018 w 4328502"/>
                <a:gd name="connsiteY1" fmla="*/ 0 h 2582465"/>
                <a:gd name="connsiteX2" fmla="*/ 402352 w 4328502"/>
                <a:gd name="connsiteY2" fmla="*/ 34048 h 2582465"/>
                <a:gd name="connsiteX3" fmla="*/ 553717 w 4328502"/>
                <a:gd name="connsiteY3" fmla="*/ 821451 h 2582465"/>
                <a:gd name="connsiteX4" fmla="*/ 969749 w 4328502"/>
                <a:gd name="connsiteY4" fmla="*/ 1520900 h 2582465"/>
                <a:gd name="connsiteX5" fmla="*/ 1569655 w 4328502"/>
                <a:gd name="connsiteY5" fmla="*/ 2004688 h 2582465"/>
                <a:gd name="connsiteX6" fmla="*/ 2267816 w 4328502"/>
                <a:gd name="connsiteY6" fmla="*/ 2180113 h 2582465"/>
                <a:gd name="connsiteX7" fmla="*/ 2916086 w 4328502"/>
                <a:gd name="connsiteY7" fmla="*/ 1889776 h 2582465"/>
                <a:gd name="connsiteX8" fmla="*/ 3121849 w 4328502"/>
                <a:gd name="connsiteY8" fmla="*/ 1743481 h 2582465"/>
                <a:gd name="connsiteX9" fmla="*/ 3926150 w 4328502"/>
                <a:gd name="connsiteY9" fmla="*/ 370736 h 2582465"/>
                <a:gd name="connsiteX10" fmla="*/ 3890864 w 4328502"/>
                <a:gd name="connsiteY10" fmla="*/ 101186 h 2582465"/>
                <a:gd name="connsiteX11" fmla="*/ 3856896 w 4328502"/>
                <a:gd name="connsiteY11" fmla="*/ 0 h 2582465"/>
                <a:gd name="connsiteX12" fmla="*/ 4280386 w 4328502"/>
                <a:gd name="connsiteY12" fmla="*/ 0 h 2582465"/>
                <a:gd name="connsiteX13" fmla="*/ 4315979 w 4328502"/>
                <a:gd name="connsiteY13" fmla="*/ 179000 h 2582465"/>
                <a:gd name="connsiteX14" fmla="*/ 4328502 w 4328502"/>
                <a:gd name="connsiteY14" fmla="*/ 370736 h 2582465"/>
                <a:gd name="connsiteX15" fmla="*/ 3347729 w 4328502"/>
                <a:gd name="connsiteY15" fmla="*/ 2076387 h 2582465"/>
                <a:gd name="connsiteX16" fmla="*/ 2267816 w 4328502"/>
                <a:gd name="connsiteY16" fmla="*/ 2582465 h 2582465"/>
                <a:gd name="connsiteX17" fmla="*/ 0 w 4328502"/>
                <a:gd name="connsiteY17"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8502" h="2582465">
                  <a:moveTo>
                    <a:pt x="1734" y="0"/>
                  </a:moveTo>
                  <a:lnTo>
                    <a:pt x="404018" y="0"/>
                  </a:lnTo>
                  <a:lnTo>
                    <a:pt x="402352" y="34048"/>
                  </a:lnTo>
                  <a:cubicBezTo>
                    <a:pt x="402352" y="295496"/>
                    <a:pt x="453209" y="560486"/>
                    <a:pt x="553717" y="821451"/>
                  </a:cubicBezTo>
                  <a:cubicBezTo>
                    <a:pt x="651408" y="1075496"/>
                    <a:pt x="795289" y="1317310"/>
                    <a:pt x="969749" y="1520900"/>
                  </a:cubicBezTo>
                  <a:cubicBezTo>
                    <a:pt x="1147186" y="1728030"/>
                    <a:pt x="1349086" y="1890822"/>
                    <a:pt x="1569655" y="2004688"/>
                  </a:cubicBezTo>
                  <a:cubicBezTo>
                    <a:pt x="1795133" y="2121048"/>
                    <a:pt x="2030026" y="2180113"/>
                    <a:pt x="2267816" y="2180113"/>
                  </a:cubicBezTo>
                  <a:cubicBezTo>
                    <a:pt x="2507377" y="2180113"/>
                    <a:pt x="2647234" y="2085882"/>
                    <a:pt x="2916086" y="1889776"/>
                  </a:cubicBezTo>
                  <a:cubicBezTo>
                    <a:pt x="2980945" y="1842459"/>
                    <a:pt x="3048057" y="1793533"/>
                    <a:pt x="3121849" y="1743481"/>
                  </a:cubicBezTo>
                  <a:cubicBezTo>
                    <a:pt x="3685624" y="1361005"/>
                    <a:pt x="3926150" y="950445"/>
                    <a:pt x="3926150" y="370736"/>
                  </a:cubicBezTo>
                  <a:cubicBezTo>
                    <a:pt x="3926150" y="275620"/>
                    <a:pt x="3913903" y="186836"/>
                    <a:pt x="3890864" y="101186"/>
                  </a:cubicBezTo>
                  <a:lnTo>
                    <a:pt x="3856896"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FA521023-D344-46F0-A210-55310BCAC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6372" y="-12149"/>
              <a:ext cx="4619000" cy="2609159"/>
            </a:xfrm>
            <a:custGeom>
              <a:avLst/>
              <a:gdLst>
                <a:gd name="connsiteX0" fmla="*/ 22456 w 4619000"/>
                <a:gd name="connsiteY0" fmla="*/ 0 h 2614653"/>
                <a:gd name="connsiteX1" fmla="*/ 147678 w 4619000"/>
                <a:gd name="connsiteY1" fmla="*/ 0 h 2614653"/>
                <a:gd name="connsiteX2" fmla="*/ 145973 w 4619000"/>
                <a:gd name="connsiteY2" fmla="*/ 79675 h 2614653"/>
                <a:gd name="connsiteX3" fmla="*/ 170195 w 4619000"/>
                <a:gd name="connsiteY3" fmla="*/ 405339 h 2614653"/>
                <a:gd name="connsiteX4" fmla="*/ 210108 w 4619000"/>
                <a:gd name="connsiteY4" fmla="*/ 609814 h 2614653"/>
                <a:gd name="connsiteX5" fmla="*/ 267242 w 4619000"/>
                <a:gd name="connsiteY5" fmla="*/ 810587 h 2614653"/>
                <a:gd name="connsiteX6" fmla="*/ 340148 w 4619000"/>
                <a:gd name="connsiteY6" fmla="*/ 1006533 h 2614653"/>
                <a:gd name="connsiteX7" fmla="*/ 428344 w 4619000"/>
                <a:gd name="connsiteY7" fmla="*/ 1196765 h 2614653"/>
                <a:gd name="connsiteX8" fmla="*/ 644970 w 4619000"/>
                <a:gd name="connsiteY8" fmla="*/ 1557594 h 2614653"/>
                <a:gd name="connsiteX9" fmla="*/ 707335 w 4619000"/>
                <a:gd name="connsiteY9" fmla="*/ 1642893 h 2614653"/>
                <a:gd name="connsiteX10" fmla="*/ 707496 w 4619000"/>
                <a:gd name="connsiteY10" fmla="*/ 1643054 h 2614653"/>
                <a:gd name="connsiteX11" fmla="*/ 707657 w 4619000"/>
                <a:gd name="connsiteY11" fmla="*/ 1643214 h 2614653"/>
                <a:gd name="connsiteX12" fmla="*/ 734453 w 4619000"/>
                <a:gd name="connsiteY12" fmla="*/ 1678219 h 2614653"/>
                <a:gd name="connsiteX13" fmla="*/ 740006 w 4619000"/>
                <a:gd name="connsiteY13" fmla="*/ 1685301 h 2614653"/>
                <a:gd name="connsiteX14" fmla="*/ 772757 w 4619000"/>
                <a:gd name="connsiteY14" fmla="*/ 1726340 h 2614653"/>
                <a:gd name="connsiteX15" fmla="*/ 912937 w 4619000"/>
                <a:gd name="connsiteY15" fmla="*/ 1886074 h 2614653"/>
                <a:gd name="connsiteX16" fmla="*/ 1230392 w 4619000"/>
                <a:gd name="connsiteY16" fmla="*/ 2170617 h 2614653"/>
                <a:gd name="connsiteX17" fmla="*/ 1407025 w 4619000"/>
                <a:gd name="connsiteY17" fmla="*/ 2291725 h 2614653"/>
                <a:gd name="connsiteX18" fmla="*/ 1595567 w 4619000"/>
                <a:gd name="connsiteY18" fmla="*/ 2394808 h 2614653"/>
                <a:gd name="connsiteX19" fmla="*/ 1595808 w 4619000"/>
                <a:gd name="connsiteY19" fmla="*/ 2394888 h 2614653"/>
                <a:gd name="connsiteX20" fmla="*/ 1596050 w 4619000"/>
                <a:gd name="connsiteY20" fmla="*/ 2394969 h 2614653"/>
                <a:gd name="connsiteX21" fmla="*/ 1644493 w 4619000"/>
                <a:gd name="connsiteY21" fmla="*/ 2417581 h 2614653"/>
                <a:gd name="connsiteX22" fmla="*/ 1669036 w 4619000"/>
                <a:gd name="connsiteY22" fmla="*/ 2428686 h 2614653"/>
                <a:gd name="connsiteX23" fmla="*/ 1693660 w 4619000"/>
                <a:gd name="connsiteY23" fmla="*/ 2439147 h 2614653"/>
                <a:gd name="connsiteX24" fmla="*/ 1697523 w 4619000"/>
                <a:gd name="connsiteY24" fmla="*/ 2440756 h 2614653"/>
                <a:gd name="connsiteX25" fmla="*/ 1743310 w 4619000"/>
                <a:gd name="connsiteY25" fmla="*/ 2459104 h 2614653"/>
                <a:gd name="connsiteX26" fmla="*/ 1761899 w 4619000"/>
                <a:gd name="connsiteY26" fmla="*/ 2466185 h 2614653"/>
                <a:gd name="connsiteX27" fmla="*/ 1793685 w 4619000"/>
                <a:gd name="connsiteY27" fmla="*/ 2477934 h 2614653"/>
                <a:gd name="connsiteX28" fmla="*/ 1794007 w 4619000"/>
                <a:gd name="connsiteY28" fmla="*/ 2478014 h 2614653"/>
                <a:gd name="connsiteX29" fmla="*/ 1794329 w 4619000"/>
                <a:gd name="connsiteY29" fmla="*/ 2478175 h 2614653"/>
                <a:gd name="connsiteX30" fmla="*/ 2000977 w 4619000"/>
                <a:gd name="connsiteY30" fmla="*/ 2539413 h 2614653"/>
                <a:gd name="connsiteX31" fmla="*/ 2429240 w 4619000"/>
                <a:gd name="connsiteY31" fmla="*/ 2588983 h 2614653"/>
                <a:gd name="connsiteX32" fmla="*/ 2640394 w 4619000"/>
                <a:gd name="connsiteY32" fmla="*/ 2568383 h 2614653"/>
                <a:gd name="connsiteX33" fmla="*/ 2842214 w 4619000"/>
                <a:gd name="connsiteY33" fmla="*/ 2505535 h 2614653"/>
                <a:gd name="connsiteX34" fmla="*/ 2842536 w 4619000"/>
                <a:gd name="connsiteY34" fmla="*/ 2505374 h 2614653"/>
                <a:gd name="connsiteX35" fmla="*/ 2842858 w 4619000"/>
                <a:gd name="connsiteY35" fmla="*/ 2505213 h 2614653"/>
                <a:gd name="connsiteX36" fmla="*/ 2876977 w 4619000"/>
                <a:gd name="connsiteY36" fmla="*/ 2490004 h 2614653"/>
                <a:gd name="connsiteX37" fmla="*/ 2890818 w 4619000"/>
                <a:gd name="connsiteY37" fmla="*/ 2483647 h 2614653"/>
                <a:gd name="connsiteX38" fmla="*/ 2902486 w 4619000"/>
                <a:gd name="connsiteY38" fmla="*/ 2477853 h 2614653"/>
                <a:gd name="connsiteX39" fmla="*/ 2937732 w 4619000"/>
                <a:gd name="connsiteY39" fmla="*/ 2459667 h 2614653"/>
                <a:gd name="connsiteX40" fmla="*/ 2938054 w 4619000"/>
                <a:gd name="connsiteY40" fmla="*/ 2459506 h 2614653"/>
                <a:gd name="connsiteX41" fmla="*/ 2938376 w 4619000"/>
                <a:gd name="connsiteY41" fmla="*/ 2459345 h 2614653"/>
                <a:gd name="connsiteX42" fmla="*/ 3030515 w 4619000"/>
                <a:gd name="connsiteY42" fmla="*/ 2405430 h 2614653"/>
                <a:gd name="connsiteX43" fmla="*/ 3119917 w 4619000"/>
                <a:gd name="connsiteY43" fmla="*/ 2345640 h 2614653"/>
                <a:gd name="connsiteX44" fmla="*/ 3207630 w 4619000"/>
                <a:gd name="connsiteY44" fmla="*/ 2281023 h 2614653"/>
                <a:gd name="connsiteX45" fmla="*/ 3313046 w 4619000"/>
                <a:gd name="connsiteY45" fmla="*/ 2199506 h 2614653"/>
                <a:gd name="connsiteX46" fmla="*/ 3382170 w 4619000"/>
                <a:gd name="connsiteY46" fmla="*/ 2145591 h 2614653"/>
                <a:gd name="connsiteX47" fmla="*/ 3471251 w 4619000"/>
                <a:gd name="connsiteY47" fmla="*/ 2077433 h 2614653"/>
                <a:gd name="connsiteX48" fmla="*/ 3518568 w 4619000"/>
                <a:gd name="connsiteY48" fmla="*/ 2042589 h 2614653"/>
                <a:gd name="connsiteX49" fmla="*/ 3561056 w 4619000"/>
                <a:gd name="connsiteY49" fmla="*/ 2011366 h 2614653"/>
                <a:gd name="connsiteX50" fmla="*/ 3561217 w 4619000"/>
                <a:gd name="connsiteY50" fmla="*/ 2011206 h 2614653"/>
                <a:gd name="connsiteX51" fmla="*/ 3561378 w 4619000"/>
                <a:gd name="connsiteY51" fmla="*/ 2011045 h 2614653"/>
                <a:gd name="connsiteX52" fmla="*/ 3633399 w 4619000"/>
                <a:gd name="connsiteY52" fmla="*/ 1956405 h 2614653"/>
                <a:gd name="connsiteX53" fmla="*/ 3646998 w 4619000"/>
                <a:gd name="connsiteY53" fmla="*/ 1945864 h 2614653"/>
                <a:gd name="connsiteX54" fmla="*/ 3653597 w 4619000"/>
                <a:gd name="connsiteY54" fmla="*/ 1940553 h 2614653"/>
                <a:gd name="connsiteX55" fmla="*/ 3729883 w 4619000"/>
                <a:gd name="connsiteY55" fmla="*/ 1877625 h 2614653"/>
                <a:gd name="connsiteX56" fmla="*/ 3885835 w 4619000"/>
                <a:gd name="connsiteY56" fmla="*/ 1733261 h 2614653"/>
                <a:gd name="connsiteX57" fmla="*/ 4145190 w 4619000"/>
                <a:gd name="connsiteY57" fmla="*/ 1410333 h 2614653"/>
                <a:gd name="connsiteX58" fmla="*/ 4242318 w 4619000"/>
                <a:gd name="connsiteY58" fmla="*/ 1232494 h 2614653"/>
                <a:gd name="connsiteX59" fmla="*/ 4242399 w 4619000"/>
                <a:gd name="connsiteY59" fmla="*/ 1232333 h 2614653"/>
                <a:gd name="connsiteX60" fmla="*/ 4242480 w 4619000"/>
                <a:gd name="connsiteY60" fmla="*/ 1232172 h 2614653"/>
                <a:gd name="connsiteX61" fmla="*/ 4315868 w 4619000"/>
                <a:gd name="connsiteY61" fmla="*/ 1044434 h 2614653"/>
                <a:gd name="connsiteX62" fmla="*/ 4366645 w 4619000"/>
                <a:gd name="connsiteY62" fmla="*/ 848408 h 2614653"/>
                <a:gd name="connsiteX63" fmla="*/ 4383383 w 4619000"/>
                <a:gd name="connsiteY63" fmla="*/ 748947 h 2614653"/>
                <a:gd name="connsiteX64" fmla="*/ 4394729 w 4619000"/>
                <a:gd name="connsiteY64" fmla="*/ 649083 h 2614653"/>
                <a:gd name="connsiteX65" fmla="*/ 4403742 w 4619000"/>
                <a:gd name="connsiteY65" fmla="*/ 442355 h 2614653"/>
                <a:gd name="connsiteX66" fmla="*/ 4403742 w 4619000"/>
                <a:gd name="connsiteY66" fmla="*/ 431974 h 2614653"/>
                <a:gd name="connsiteX67" fmla="*/ 4403823 w 4619000"/>
                <a:gd name="connsiteY67" fmla="*/ 418294 h 2614653"/>
                <a:gd name="connsiteX68" fmla="*/ 4403420 w 4619000"/>
                <a:gd name="connsiteY68" fmla="*/ 391659 h 2614653"/>
                <a:gd name="connsiteX69" fmla="*/ 4403420 w 4619000"/>
                <a:gd name="connsiteY69" fmla="*/ 391417 h 2614653"/>
                <a:gd name="connsiteX70" fmla="*/ 4403420 w 4619000"/>
                <a:gd name="connsiteY70" fmla="*/ 391176 h 2614653"/>
                <a:gd name="connsiteX71" fmla="*/ 4402776 w 4619000"/>
                <a:gd name="connsiteY71" fmla="*/ 366149 h 2614653"/>
                <a:gd name="connsiteX72" fmla="*/ 4401489 w 4619000"/>
                <a:gd name="connsiteY72" fmla="*/ 340962 h 2614653"/>
                <a:gd name="connsiteX73" fmla="*/ 4392879 w 4619000"/>
                <a:gd name="connsiteY73" fmla="*/ 242306 h 2614653"/>
                <a:gd name="connsiteX74" fmla="*/ 4355219 w 4619000"/>
                <a:gd name="connsiteY74" fmla="*/ 50233 h 2614653"/>
                <a:gd name="connsiteX75" fmla="*/ 4337863 w 4619000"/>
                <a:gd name="connsiteY75" fmla="*/ 0 h 2614653"/>
                <a:gd name="connsiteX76" fmla="*/ 4596545 w 4619000"/>
                <a:gd name="connsiteY76" fmla="*/ 0 h 2614653"/>
                <a:gd name="connsiteX77" fmla="*/ 4607077 w 4619000"/>
                <a:gd name="connsiteY77" fmla="*/ 69014 h 2614653"/>
                <a:gd name="connsiteX78" fmla="*/ 4619000 w 4619000"/>
                <a:gd name="connsiteY78" fmla="*/ 305153 h 2614653"/>
                <a:gd name="connsiteX79" fmla="*/ 2309500 w 4619000"/>
                <a:gd name="connsiteY79" fmla="*/ 2614653 h 2614653"/>
                <a:gd name="connsiteX80" fmla="*/ 0 w 4619000"/>
                <a:gd name="connsiteY80" fmla="*/ 305153 h 2614653"/>
                <a:gd name="connsiteX81" fmla="*/ 11923 w 4619000"/>
                <a:gd name="connsiteY81" fmla="*/ 69014 h 26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19000" h="2614653">
                  <a:moveTo>
                    <a:pt x="22456" y="0"/>
                  </a:moveTo>
                  <a:lnTo>
                    <a:pt x="147678" y="0"/>
                  </a:lnTo>
                  <a:lnTo>
                    <a:pt x="145973" y="79675"/>
                  </a:lnTo>
                  <a:cubicBezTo>
                    <a:pt x="145973" y="186942"/>
                    <a:pt x="154101" y="296623"/>
                    <a:pt x="170195" y="405339"/>
                  </a:cubicBezTo>
                  <a:cubicBezTo>
                    <a:pt x="181058" y="476072"/>
                    <a:pt x="194497" y="544874"/>
                    <a:pt x="210108" y="609814"/>
                  </a:cubicBezTo>
                  <a:cubicBezTo>
                    <a:pt x="227168" y="679662"/>
                    <a:pt x="246400" y="747257"/>
                    <a:pt x="267242" y="810587"/>
                  </a:cubicBezTo>
                  <a:cubicBezTo>
                    <a:pt x="288969" y="876814"/>
                    <a:pt x="313513" y="942720"/>
                    <a:pt x="340148" y="1006533"/>
                  </a:cubicBezTo>
                  <a:cubicBezTo>
                    <a:pt x="367025" y="1070587"/>
                    <a:pt x="396719" y="1134561"/>
                    <a:pt x="428344" y="1196765"/>
                  </a:cubicBezTo>
                  <a:cubicBezTo>
                    <a:pt x="491996" y="1321816"/>
                    <a:pt x="564822" y="1443246"/>
                    <a:pt x="644970" y="1557594"/>
                  </a:cubicBezTo>
                  <a:cubicBezTo>
                    <a:pt x="661628" y="1581172"/>
                    <a:pt x="683757" y="1612153"/>
                    <a:pt x="707335" y="1642893"/>
                  </a:cubicBezTo>
                  <a:lnTo>
                    <a:pt x="707496" y="1643054"/>
                  </a:lnTo>
                  <a:lnTo>
                    <a:pt x="707657" y="1643214"/>
                  </a:lnTo>
                  <a:cubicBezTo>
                    <a:pt x="716347" y="1654963"/>
                    <a:pt x="725521" y="1666792"/>
                    <a:pt x="734453" y="1678219"/>
                  </a:cubicBezTo>
                  <a:lnTo>
                    <a:pt x="740006" y="1685301"/>
                  </a:lnTo>
                  <a:cubicBezTo>
                    <a:pt x="751352" y="1700188"/>
                    <a:pt x="762940" y="1714350"/>
                    <a:pt x="772757" y="1726340"/>
                  </a:cubicBezTo>
                  <a:cubicBezTo>
                    <a:pt x="821522" y="1785889"/>
                    <a:pt x="867390" y="1838114"/>
                    <a:pt x="912937" y="1886074"/>
                  </a:cubicBezTo>
                  <a:cubicBezTo>
                    <a:pt x="1011432" y="1990525"/>
                    <a:pt x="1118217" y="2086204"/>
                    <a:pt x="1230392" y="2170617"/>
                  </a:cubicBezTo>
                  <a:cubicBezTo>
                    <a:pt x="1288492" y="2214313"/>
                    <a:pt x="1347959" y="2255111"/>
                    <a:pt x="1407025" y="2291725"/>
                  </a:cubicBezTo>
                  <a:cubicBezTo>
                    <a:pt x="1474700" y="2332765"/>
                    <a:pt x="1536341" y="2366482"/>
                    <a:pt x="1595567" y="2394808"/>
                  </a:cubicBezTo>
                  <a:lnTo>
                    <a:pt x="1595808" y="2394888"/>
                  </a:lnTo>
                  <a:lnTo>
                    <a:pt x="1596050" y="2394969"/>
                  </a:lnTo>
                  <a:cubicBezTo>
                    <a:pt x="1612868" y="2403338"/>
                    <a:pt x="1629928" y="2411063"/>
                    <a:pt x="1644493" y="2417581"/>
                  </a:cubicBezTo>
                  <a:lnTo>
                    <a:pt x="1669036" y="2428686"/>
                  </a:lnTo>
                  <a:lnTo>
                    <a:pt x="1693660" y="2439147"/>
                  </a:lnTo>
                  <a:lnTo>
                    <a:pt x="1697523" y="2440756"/>
                  </a:lnTo>
                  <a:cubicBezTo>
                    <a:pt x="1713214" y="2447275"/>
                    <a:pt x="1728102" y="2453471"/>
                    <a:pt x="1743310" y="2459104"/>
                  </a:cubicBezTo>
                  <a:cubicBezTo>
                    <a:pt x="1749507" y="2461437"/>
                    <a:pt x="1755703" y="2463771"/>
                    <a:pt x="1761899" y="2466185"/>
                  </a:cubicBezTo>
                  <a:cubicBezTo>
                    <a:pt x="1772843" y="2470450"/>
                    <a:pt x="1783224" y="2474393"/>
                    <a:pt x="1793685" y="2477934"/>
                  </a:cubicBezTo>
                  <a:lnTo>
                    <a:pt x="1794007" y="2478014"/>
                  </a:lnTo>
                  <a:lnTo>
                    <a:pt x="1794329" y="2478175"/>
                  </a:lnTo>
                  <a:cubicBezTo>
                    <a:pt x="1863131" y="2503041"/>
                    <a:pt x="1932657" y="2523641"/>
                    <a:pt x="2000977" y="2539413"/>
                  </a:cubicBezTo>
                  <a:cubicBezTo>
                    <a:pt x="2141639" y="2572326"/>
                    <a:pt x="2285761" y="2589063"/>
                    <a:pt x="2429240" y="2588983"/>
                  </a:cubicBezTo>
                  <a:cubicBezTo>
                    <a:pt x="2501824" y="2588500"/>
                    <a:pt x="2573041" y="2581580"/>
                    <a:pt x="2640394" y="2568383"/>
                  </a:cubicBezTo>
                  <a:cubicBezTo>
                    <a:pt x="2711691" y="2553656"/>
                    <a:pt x="2779608" y="2532573"/>
                    <a:pt x="2842214" y="2505535"/>
                  </a:cubicBezTo>
                  <a:lnTo>
                    <a:pt x="2842536" y="2505374"/>
                  </a:lnTo>
                  <a:lnTo>
                    <a:pt x="2842858" y="2505213"/>
                  </a:lnTo>
                  <a:cubicBezTo>
                    <a:pt x="2854124" y="2500626"/>
                    <a:pt x="2865229" y="2495476"/>
                    <a:pt x="2876977" y="2490004"/>
                  </a:cubicBezTo>
                  <a:cubicBezTo>
                    <a:pt x="2881564" y="2487912"/>
                    <a:pt x="2886151" y="2485739"/>
                    <a:pt x="2890818" y="2483647"/>
                  </a:cubicBezTo>
                  <a:cubicBezTo>
                    <a:pt x="2894761" y="2481716"/>
                    <a:pt x="2898624" y="2479785"/>
                    <a:pt x="2902486" y="2477853"/>
                  </a:cubicBezTo>
                  <a:cubicBezTo>
                    <a:pt x="2914718" y="2471738"/>
                    <a:pt x="2926306" y="2465944"/>
                    <a:pt x="2937732" y="2459667"/>
                  </a:cubicBezTo>
                  <a:lnTo>
                    <a:pt x="2938054" y="2459506"/>
                  </a:lnTo>
                  <a:lnTo>
                    <a:pt x="2938376" y="2459345"/>
                  </a:lnTo>
                  <a:cubicBezTo>
                    <a:pt x="2965817" y="2444941"/>
                    <a:pt x="2994223" y="2428364"/>
                    <a:pt x="3030515" y="2405430"/>
                  </a:cubicBezTo>
                  <a:cubicBezTo>
                    <a:pt x="3059082" y="2387566"/>
                    <a:pt x="3087005" y="2368494"/>
                    <a:pt x="3119917" y="2345640"/>
                  </a:cubicBezTo>
                  <a:cubicBezTo>
                    <a:pt x="3150174" y="2324155"/>
                    <a:pt x="3179787" y="2301945"/>
                    <a:pt x="3207630" y="2281023"/>
                  </a:cubicBezTo>
                  <a:cubicBezTo>
                    <a:pt x="3242957" y="2254387"/>
                    <a:pt x="3278605" y="2226464"/>
                    <a:pt x="3313046" y="2199506"/>
                  </a:cubicBezTo>
                  <a:cubicBezTo>
                    <a:pt x="3335658" y="2181803"/>
                    <a:pt x="3358995" y="2163456"/>
                    <a:pt x="3382170" y="2145591"/>
                  </a:cubicBezTo>
                  <a:cubicBezTo>
                    <a:pt x="3406392" y="2126842"/>
                    <a:pt x="3438339" y="2102137"/>
                    <a:pt x="3471251" y="2077433"/>
                  </a:cubicBezTo>
                  <a:cubicBezTo>
                    <a:pt x="3486782" y="2065684"/>
                    <a:pt x="3502956" y="2053935"/>
                    <a:pt x="3518568" y="2042589"/>
                  </a:cubicBezTo>
                  <a:cubicBezTo>
                    <a:pt x="3533374" y="2031806"/>
                    <a:pt x="3547456" y="2021586"/>
                    <a:pt x="3561056" y="2011366"/>
                  </a:cubicBezTo>
                  <a:lnTo>
                    <a:pt x="3561217" y="2011206"/>
                  </a:lnTo>
                  <a:lnTo>
                    <a:pt x="3561378" y="2011045"/>
                  </a:lnTo>
                  <a:cubicBezTo>
                    <a:pt x="3585599" y="1993422"/>
                    <a:pt x="3609902" y="1974592"/>
                    <a:pt x="3633399" y="1956405"/>
                  </a:cubicBezTo>
                  <a:lnTo>
                    <a:pt x="3646998" y="1945864"/>
                  </a:lnTo>
                  <a:lnTo>
                    <a:pt x="3653597" y="1940553"/>
                  </a:lnTo>
                  <a:cubicBezTo>
                    <a:pt x="3678865" y="1920113"/>
                    <a:pt x="3705018" y="1899110"/>
                    <a:pt x="3729883" y="1877625"/>
                  </a:cubicBezTo>
                  <a:cubicBezTo>
                    <a:pt x="3785247" y="1830389"/>
                    <a:pt x="3837713" y="1781785"/>
                    <a:pt x="3885835" y="1733261"/>
                  </a:cubicBezTo>
                  <a:cubicBezTo>
                    <a:pt x="3987790" y="1629937"/>
                    <a:pt x="4075101" y="1521221"/>
                    <a:pt x="4145190" y="1410333"/>
                  </a:cubicBezTo>
                  <a:cubicBezTo>
                    <a:pt x="4184541" y="1347566"/>
                    <a:pt x="4216327" y="1289467"/>
                    <a:pt x="4242318" y="1232494"/>
                  </a:cubicBezTo>
                  <a:lnTo>
                    <a:pt x="4242399" y="1232333"/>
                  </a:lnTo>
                  <a:lnTo>
                    <a:pt x="4242480" y="1232172"/>
                  </a:lnTo>
                  <a:cubicBezTo>
                    <a:pt x="4269759" y="1174233"/>
                    <a:pt x="4294463" y="1111064"/>
                    <a:pt x="4315868" y="1044434"/>
                  </a:cubicBezTo>
                  <a:cubicBezTo>
                    <a:pt x="4335584" y="983116"/>
                    <a:pt x="4352724" y="917130"/>
                    <a:pt x="4366645" y="848408"/>
                  </a:cubicBezTo>
                  <a:cubicBezTo>
                    <a:pt x="4372922" y="816784"/>
                    <a:pt x="4378555" y="783228"/>
                    <a:pt x="4383383" y="748947"/>
                  </a:cubicBezTo>
                  <a:cubicBezTo>
                    <a:pt x="4387890" y="716759"/>
                    <a:pt x="4391671" y="683122"/>
                    <a:pt x="4394729" y="649083"/>
                  </a:cubicBezTo>
                  <a:cubicBezTo>
                    <a:pt x="4400684" y="583983"/>
                    <a:pt x="4403581" y="516388"/>
                    <a:pt x="4403742" y="442355"/>
                  </a:cubicBezTo>
                  <a:lnTo>
                    <a:pt x="4403742" y="431974"/>
                  </a:lnTo>
                  <a:cubicBezTo>
                    <a:pt x="4403823" y="427387"/>
                    <a:pt x="4403823" y="422881"/>
                    <a:pt x="4403823" y="418294"/>
                  </a:cubicBezTo>
                  <a:cubicBezTo>
                    <a:pt x="4403823" y="407270"/>
                    <a:pt x="4403742" y="399062"/>
                    <a:pt x="4403420" y="391659"/>
                  </a:cubicBezTo>
                  <a:lnTo>
                    <a:pt x="4403420" y="391417"/>
                  </a:lnTo>
                  <a:lnTo>
                    <a:pt x="4403420" y="391176"/>
                  </a:lnTo>
                  <a:lnTo>
                    <a:pt x="4402776" y="366149"/>
                  </a:lnTo>
                  <a:lnTo>
                    <a:pt x="4401489" y="340962"/>
                  </a:lnTo>
                  <a:cubicBezTo>
                    <a:pt x="4400201" y="312315"/>
                    <a:pt x="4397546" y="281817"/>
                    <a:pt x="4392879" y="242306"/>
                  </a:cubicBezTo>
                  <a:cubicBezTo>
                    <a:pt x="4385033" y="178131"/>
                    <a:pt x="4372439" y="113955"/>
                    <a:pt x="4355219" y="50233"/>
                  </a:cubicBezTo>
                  <a:lnTo>
                    <a:pt x="4337863" y="0"/>
                  </a:lnTo>
                  <a:lnTo>
                    <a:pt x="4596545" y="0"/>
                  </a:lnTo>
                  <a:lnTo>
                    <a:pt x="4607077" y="69014"/>
                  </a:lnTo>
                  <a:cubicBezTo>
                    <a:pt x="4614961" y="146655"/>
                    <a:pt x="4619000" y="225432"/>
                    <a:pt x="4619000" y="305153"/>
                  </a:cubicBezTo>
                  <a:cubicBezTo>
                    <a:pt x="4619000" y="1580689"/>
                    <a:pt x="3585036" y="2614653"/>
                    <a:pt x="2309500" y="2614653"/>
                  </a:cubicBezTo>
                  <a:cubicBezTo>
                    <a:pt x="1033964" y="2614653"/>
                    <a:pt x="0" y="1580689"/>
                    <a:pt x="0" y="305153"/>
                  </a:cubicBezTo>
                  <a:cubicBezTo>
                    <a:pt x="0" y="225432"/>
                    <a:pt x="4039" y="146655"/>
                    <a:pt x="11923" y="6901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8" name="Group 17">
            <a:extLst>
              <a:ext uri="{FF2B5EF4-FFF2-40B4-BE49-F238E27FC236}">
                <a16:creationId xmlns:a16="http://schemas.microsoft.com/office/drawing/2014/main" id="{36352218-10DD-425E-846C-2766AF166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257008"/>
            <a:ext cx="5409237" cy="4597224"/>
            <a:chOff x="0" y="2317967"/>
            <a:chExt cx="5635126" cy="4536263"/>
          </a:xfrm>
        </p:grpSpPr>
        <p:sp>
          <p:nvSpPr>
            <p:cNvPr id="19" name="Freeform: Shape 18">
              <a:extLst>
                <a:ext uri="{FF2B5EF4-FFF2-40B4-BE49-F238E27FC236}">
                  <a16:creationId xmlns:a16="http://schemas.microsoft.com/office/drawing/2014/main" id="{33A2ABA4-7C75-400B-B004-AE4520FF0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512666 w 5485018"/>
                <a:gd name="connsiteY5" fmla="*/ 4518038 h 4518038"/>
                <a:gd name="connsiteX6" fmla="*/ 4574099 w 5485018"/>
                <a:gd name="connsiteY6" fmla="*/ 4368919 h 4518038"/>
                <a:gd name="connsiteX7" fmla="*/ 4741091 w 5485018"/>
                <a:gd name="connsiteY7" fmla="*/ 3389833 h 4518038"/>
                <a:gd name="connsiteX8" fmla="*/ 4569388 w 5485018"/>
                <a:gd name="connsiteY8" fmla="*/ 2387755 h 4518038"/>
                <a:gd name="connsiteX9" fmla="*/ 4073248 w 5485018"/>
                <a:gd name="connsiteY9" fmla="*/ 1537907 h 4518038"/>
                <a:gd name="connsiteX10" fmla="*/ 3276102 w 5485018"/>
                <a:gd name="connsiteY10" fmla="*/ 955249 h 4518038"/>
                <a:gd name="connsiteX11" fmla="*/ 2119808 w 5485018"/>
                <a:gd name="connsiteY11" fmla="*/ 727992 h 4518038"/>
                <a:gd name="connsiteX12" fmla="*/ 2112990 w 5485018"/>
                <a:gd name="connsiteY12" fmla="*/ 727992 h 4518038"/>
                <a:gd name="connsiteX13" fmla="*/ 2100468 w 5485018"/>
                <a:gd name="connsiteY13" fmla="*/ 727992 h 4518038"/>
                <a:gd name="connsiteX14" fmla="*/ 2087947 w 5485018"/>
                <a:gd name="connsiteY14" fmla="*/ 727629 h 4518038"/>
                <a:gd name="connsiteX15" fmla="*/ 1989265 w 5485018"/>
                <a:gd name="connsiteY15" fmla="*/ 726055 h 4518038"/>
                <a:gd name="connsiteX16" fmla="*/ 946901 w 5485018"/>
                <a:gd name="connsiteY16" fmla="*/ 945810 h 4518038"/>
                <a:gd name="connsiteX17" fmla="*/ 218808 w 5485018"/>
                <a:gd name="connsiteY17" fmla="*/ 1519271 h 4518038"/>
                <a:gd name="connsiteX18" fmla="*/ 77177 w 5485018"/>
                <a:gd name="connsiteY18" fmla="*/ 1709761 h 4518038"/>
                <a:gd name="connsiteX19" fmla="*/ 0 w 5485018"/>
                <a:gd name="connsiteY19" fmla="*/ 1837634 h 4518038"/>
                <a:gd name="connsiteX20" fmla="*/ 0 w 5485018"/>
                <a:gd name="connsiteY20" fmla="*/ 701173 h 4518038"/>
                <a:gd name="connsiteX21" fmla="*/ 94238 w 5485018"/>
                <a:gd name="connsiteY21" fmla="*/ 618817 h 4518038"/>
                <a:gd name="connsiteX22" fmla="*/ 1989265 w 5485018"/>
                <a:gd name="connsiteY22"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512666" y="4518038"/>
                  </a:lnTo>
                  <a:lnTo>
                    <a:pt x="4574099" y="4368919"/>
                  </a:lnTo>
                  <a:cubicBezTo>
                    <a:pt x="4684932" y="4060345"/>
                    <a:pt x="4741091" y="3730957"/>
                    <a:pt x="4741091" y="3389833"/>
                  </a:cubicBezTo>
                  <a:cubicBezTo>
                    <a:pt x="4741091" y="3043625"/>
                    <a:pt x="4683319" y="2706493"/>
                    <a:pt x="4569388" y="2387755"/>
                  </a:cubicBezTo>
                  <a:cubicBezTo>
                    <a:pt x="4454218" y="2065386"/>
                    <a:pt x="4287225" y="1779441"/>
                    <a:pt x="4073248" y="1537907"/>
                  </a:cubicBezTo>
                  <a:cubicBezTo>
                    <a:pt x="3850965" y="1287054"/>
                    <a:pt x="3582688" y="1091019"/>
                    <a:pt x="3276102" y="955249"/>
                  </a:cubicBezTo>
                  <a:cubicBezTo>
                    <a:pt x="2935427" y="804470"/>
                    <a:pt x="2546399" y="727992"/>
                    <a:pt x="2119808" y="727992"/>
                  </a:cubicBezTo>
                  <a:lnTo>
                    <a:pt x="2112990" y="727992"/>
                  </a:lnTo>
                  <a:lnTo>
                    <a:pt x="2100468" y="727992"/>
                  </a:lnTo>
                  <a:lnTo>
                    <a:pt x="2087947" y="727629"/>
                  </a:lnTo>
                  <a:cubicBezTo>
                    <a:pt x="2054599" y="726541"/>
                    <a:pt x="2022241" y="726055"/>
                    <a:pt x="1989265" y="726055"/>
                  </a:cubicBezTo>
                  <a:cubicBezTo>
                    <a:pt x="1603957" y="726055"/>
                    <a:pt x="1253114" y="799872"/>
                    <a:pt x="946901" y="945810"/>
                  </a:cubicBezTo>
                  <a:cubicBezTo>
                    <a:pt x="667837" y="1078435"/>
                    <a:pt x="422869" y="1271444"/>
                    <a:pt x="218808" y="1519271"/>
                  </a:cubicBezTo>
                  <a:cubicBezTo>
                    <a:pt x="168847" y="1579957"/>
                    <a:pt x="121614" y="1643495"/>
                    <a:pt x="77177" y="1709761"/>
                  </a:cubicBezTo>
                  <a:lnTo>
                    <a:pt x="0" y="1837634"/>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DE4509-9115-467E-836A-106D01A0E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646095 w 5485018"/>
                <a:gd name="connsiteY5" fmla="*/ 4518038 h 4518038"/>
                <a:gd name="connsiteX6" fmla="*/ 4691006 w 5485018"/>
                <a:gd name="connsiteY6" fmla="*/ 4409093 h 4518038"/>
                <a:gd name="connsiteX7" fmla="*/ 4864938 w 5485018"/>
                <a:gd name="connsiteY7" fmla="*/ 3389953 h 4518038"/>
                <a:gd name="connsiteX8" fmla="*/ 4686293 w 5485018"/>
                <a:gd name="connsiteY8" fmla="*/ 2347943 h 4518038"/>
                <a:gd name="connsiteX9" fmla="*/ 4166848 w 5485018"/>
                <a:gd name="connsiteY9" fmla="*/ 1458888 h 4518038"/>
                <a:gd name="connsiteX10" fmla="*/ 3327179 w 5485018"/>
                <a:gd name="connsiteY10" fmla="*/ 845129 h 4518038"/>
                <a:gd name="connsiteX11" fmla="*/ 2119684 w 5485018"/>
                <a:gd name="connsiteY11" fmla="*/ 607104 h 4518038"/>
                <a:gd name="connsiteX12" fmla="*/ 2113362 w 5485018"/>
                <a:gd name="connsiteY12" fmla="*/ 607104 h 4518038"/>
                <a:gd name="connsiteX13" fmla="*/ 2102700 w 5485018"/>
                <a:gd name="connsiteY13" fmla="*/ 607104 h 4518038"/>
                <a:gd name="connsiteX14" fmla="*/ 2092038 w 5485018"/>
                <a:gd name="connsiteY14" fmla="*/ 606740 h 4518038"/>
                <a:gd name="connsiteX15" fmla="*/ 1989265 w 5485018"/>
                <a:gd name="connsiteY15" fmla="*/ 605046 h 4518038"/>
                <a:gd name="connsiteX16" fmla="*/ 892105 w 5485018"/>
                <a:gd name="connsiteY16" fmla="*/ 837143 h 4518038"/>
                <a:gd name="connsiteX17" fmla="*/ 121738 w 5485018"/>
                <a:gd name="connsiteY17" fmla="*/ 1443641 h 4518038"/>
                <a:gd name="connsiteX18" fmla="*/ 0 w 5485018"/>
                <a:gd name="connsiteY18" fmla="*/ 1607393 h 4518038"/>
                <a:gd name="connsiteX19" fmla="*/ 0 w 5485018"/>
                <a:gd name="connsiteY19" fmla="*/ 701173 h 4518038"/>
                <a:gd name="connsiteX20" fmla="*/ 94238 w 5485018"/>
                <a:gd name="connsiteY20" fmla="*/ 618817 h 4518038"/>
                <a:gd name="connsiteX21" fmla="*/ 1989265 w 5485018"/>
                <a:gd name="connsiteY21"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646095" y="4518038"/>
                  </a:lnTo>
                  <a:lnTo>
                    <a:pt x="4691006" y="4409093"/>
                  </a:lnTo>
                  <a:cubicBezTo>
                    <a:pt x="4806425" y="4087572"/>
                    <a:pt x="4864938" y="3744753"/>
                    <a:pt x="4864938" y="3389953"/>
                  </a:cubicBezTo>
                  <a:cubicBezTo>
                    <a:pt x="4864938" y="3030072"/>
                    <a:pt x="4804812" y="2679509"/>
                    <a:pt x="4686293" y="2347943"/>
                  </a:cubicBezTo>
                  <a:cubicBezTo>
                    <a:pt x="4565916" y="2011174"/>
                    <a:pt x="4391115" y="1712040"/>
                    <a:pt x="4166848" y="1458888"/>
                  </a:cubicBezTo>
                  <a:cubicBezTo>
                    <a:pt x="3932787" y="1194604"/>
                    <a:pt x="3650253" y="988162"/>
                    <a:pt x="3327179" y="845129"/>
                  </a:cubicBezTo>
                  <a:cubicBezTo>
                    <a:pt x="2970387" y="687212"/>
                    <a:pt x="2564126" y="607104"/>
                    <a:pt x="2119684" y="607104"/>
                  </a:cubicBezTo>
                  <a:lnTo>
                    <a:pt x="2113362" y="607104"/>
                  </a:lnTo>
                  <a:lnTo>
                    <a:pt x="2102700" y="607104"/>
                  </a:lnTo>
                  <a:lnTo>
                    <a:pt x="2092038" y="606740"/>
                  </a:lnTo>
                  <a:cubicBezTo>
                    <a:pt x="2057202" y="605532"/>
                    <a:pt x="2023605" y="605046"/>
                    <a:pt x="1989265" y="605046"/>
                  </a:cubicBezTo>
                  <a:cubicBezTo>
                    <a:pt x="1584989" y="605046"/>
                    <a:pt x="1215923" y="682977"/>
                    <a:pt x="892105" y="837143"/>
                  </a:cubicBezTo>
                  <a:cubicBezTo>
                    <a:pt x="596554" y="977755"/>
                    <a:pt x="337327" y="1181776"/>
                    <a:pt x="121738" y="1443641"/>
                  </a:cubicBezTo>
                  <a:lnTo>
                    <a:pt x="0" y="1607393"/>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B8AEE038-5037-42A4-9563-BCE140CA4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61563"/>
              <a:ext cx="5474293" cy="4492666"/>
            </a:xfrm>
            <a:custGeom>
              <a:avLst/>
              <a:gdLst>
                <a:gd name="connsiteX0" fmla="*/ 2115592 w 5474293"/>
                <a:gd name="connsiteY0" fmla="*/ 41 h 4492666"/>
                <a:gd name="connsiteX1" fmla="*/ 3398462 w 5474293"/>
                <a:gd name="connsiteY1" fmla="*/ 218585 h 4492666"/>
                <a:gd name="connsiteX2" fmla="*/ 3475450 w 5474293"/>
                <a:gd name="connsiteY2" fmla="*/ 248231 h 4492666"/>
                <a:gd name="connsiteX3" fmla="*/ 3514006 w 5474293"/>
                <a:gd name="connsiteY3" fmla="*/ 262994 h 4492666"/>
                <a:gd name="connsiteX4" fmla="*/ 3551818 w 5474293"/>
                <a:gd name="connsiteY4" fmla="*/ 279573 h 4492666"/>
                <a:gd name="connsiteX5" fmla="*/ 3627317 w 5474293"/>
                <a:gd name="connsiteY5" fmla="*/ 313213 h 4492666"/>
                <a:gd name="connsiteX6" fmla="*/ 3665128 w 5474293"/>
                <a:gd name="connsiteY6" fmla="*/ 330033 h 4492666"/>
                <a:gd name="connsiteX7" fmla="*/ 3702071 w 5474293"/>
                <a:gd name="connsiteY7" fmla="*/ 348669 h 4492666"/>
                <a:gd name="connsiteX8" fmla="*/ 3775959 w 5474293"/>
                <a:gd name="connsiteY8" fmla="*/ 386060 h 4492666"/>
                <a:gd name="connsiteX9" fmla="*/ 3812905 w 5474293"/>
                <a:gd name="connsiteY9" fmla="*/ 404817 h 4492666"/>
                <a:gd name="connsiteX10" fmla="*/ 3848855 w 5474293"/>
                <a:gd name="connsiteY10" fmla="*/ 425267 h 4492666"/>
                <a:gd name="connsiteX11" fmla="*/ 3920762 w 5474293"/>
                <a:gd name="connsiteY11" fmla="*/ 466653 h 4492666"/>
                <a:gd name="connsiteX12" fmla="*/ 3956712 w 5474293"/>
                <a:gd name="connsiteY12" fmla="*/ 487466 h 4492666"/>
                <a:gd name="connsiteX13" fmla="*/ 3991550 w 5474293"/>
                <a:gd name="connsiteY13" fmla="*/ 509852 h 4492666"/>
                <a:gd name="connsiteX14" fmla="*/ 4511739 w 5474293"/>
                <a:gd name="connsiteY14" fmla="*/ 921042 h 4492666"/>
                <a:gd name="connsiteX15" fmla="*/ 4933990 w 5474293"/>
                <a:gd name="connsiteY15" fmla="*/ 1431579 h 4492666"/>
                <a:gd name="connsiteX16" fmla="*/ 5244418 w 5474293"/>
                <a:gd name="connsiteY16" fmla="*/ 2014241 h 4492666"/>
                <a:gd name="connsiteX17" fmla="*/ 5433601 w 5474293"/>
                <a:gd name="connsiteY17" fmla="*/ 2643851 h 4492666"/>
                <a:gd name="connsiteX18" fmla="*/ 5469182 w 5474293"/>
                <a:gd name="connsiteY18" fmla="*/ 2969730 h 4492666"/>
                <a:gd name="connsiteX19" fmla="*/ 5472280 w 5474293"/>
                <a:gd name="connsiteY19" fmla="*/ 3051530 h 4492666"/>
                <a:gd name="connsiteX20" fmla="*/ 5473893 w 5474293"/>
                <a:gd name="connsiteY20" fmla="*/ 3133213 h 4492666"/>
                <a:gd name="connsiteX21" fmla="*/ 5473396 w 5474293"/>
                <a:gd name="connsiteY21" fmla="*/ 3214894 h 4492666"/>
                <a:gd name="connsiteX22" fmla="*/ 5471413 w 5474293"/>
                <a:gd name="connsiteY22" fmla="*/ 3296455 h 4492666"/>
                <a:gd name="connsiteX23" fmla="*/ 5370003 w 5474293"/>
                <a:gd name="connsiteY23" fmla="*/ 3937439 h 4492666"/>
                <a:gd name="connsiteX24" fmla="*/ 5330578 w 5474293"/>
                <a:gd name="connsiteY24" fmla="*/ 4093542 h 4492666"/>
                <a:gd name="connsiteX25" fmla="*/ 5309380 w 5474293"/>
                <a:gd name="connsiteY25" fmla="*/ 4170988 h 4492666"/>
                <a:gd name="connsiteX26" fmla="*/ 5289173 w 5474293"/>
                <a:gd name="connsiteY26" fmla="*/ 4248555 h 4492666"/>
                <a:gd name="connsiteX27" fmla="*/ 5266983 w 5474293"/>
                <a:gd name="connsiteY27" fmla="*/ 4325639 h 4492666"/>
                <a:gd name="connsiteX28" fmla="*/ 5245039 w 5474293"/>
                <a:gd name="connsiteY28" fmla="*/ 4402599 h 4492666"/>
                <a:gd name="connsiteX29" fmla="*/ 5216062 w 5474293"/>
                <a:gd name="connsiteY29" fmla="*/ 4492666 h 4492666"/>
                <a:gd name="connsiteX30" fmla="*/ 4901582 w 5474293"/>
                <a:gd name="connsiteY30" fmla="*/ 4492666 h 4492666"/>
                <a:gd name="connsiteX31" fmla="*/ 4912791 w 5474293"/>
                <a:gd name="connsiteY31" fmla="*/ 4462983 h 4492666"/>
                <a:gd name="connsiteX32" fmla="*/ 4934983 w 5474293"/>
                <a:gd name="connsiteY32" fmla="*/ 4393040 h 4492666"/>
                <a:gd name="connsiteX33" fmla="*/ 4956181 w 5474293"/>
                <a:gd name="connsiteY33" fmla="*/ 4322734 h 4492666"/>
                <a:gd name="connsiteX34" fmla="*/ 4990895 w 5474293"/>
                <a:gd name="connsiteY34" fmla="*/ 4180064 h 4492666"/>
                <a:gd name="connsiteX35" fmla="*/ 5014697 w 5474293"/>
                <a:gd name="connsiteY35" fmla="*/ 4035216 h 4492666"/>
                <a:gd name="connsiteX36" fmla="*/ 5026474 w 5474293"/>
                <a:gd name="connsiteY36" fmla="*/ 3888915 h 4492666"/>
                <a:gd name="connsiteX37" fmla="*/ 4998580 w 5474293"/>
                <a:gd name="connsiteY37" fmla="*/ 3307225 h 4492666"/>
                <a:gd name="connsiteX38" fmla="*/ 4990770 w 5474293"/>
                <a:gd name="connsiteY38" fmla="*/ 3235586 h 4492666"/>
                <a:gd name="connsiteX39" fmla="*/ 4982093 w 5474293"/>
                <a:gd name="connsiteY39" fmla="*/ 3164190 h 4492666"/>
                <a:gd name="connsiteX40" fmla="*/ 4971556 w 5474293"/>
                <a:gd name="connsiteY40" fmla="*/ 3093158 h 4492666"/>
                <a:gd name="connsiteX41" fmla="*/ 4960024 w 5474293"/>
                <a:gd name="connsiteY41" fmla="*/ 3022368 h 4492666"/>
                <a:gd name="connsiteX42" fmla="*/ 4946883 w 5474293"/>
                <a:gd name="connsiteY42" fmla="*/ 2951941 h 4492666"/>
                <a:gd name="connsiteX43" fmla="*/ 4940685 w 5474293"/>
                <a:gd name="connsiteY43" fmla="*/ 2916728 h 4492666"/>
                <a:gd name="connsiteX44" fmla="*/ 4933123 w 5474293"/>
                <a:gd name="connsiteY44" fmla="*/ 2881754 h 4492666"/>
                <a:gd name="connsiteX45" fmla="*/ 4918494 w 5474293"/>
                <a:gd name="connsiteY45" fmla="*/ 2811812 h 4492666"/>
                <a:gd name="connsiteX46" fmla="*/ 4911553 w 5474293"/>
                <a:gd name="connsiteY46" fmla="*/ 2776841 h 4492666"/>
                <a:gd name="connsiteX47" fmla="*/ 4903494 w 5474293"/>
                <a:gd name="connsiteY47" fmla="*/ 2742111 h 4492666"/>
                <a:gd name="connsiteX48" fmla="*/ 4755594 w 5474293"/>
                <a:gd name="connsiteY48" fmla="*/ 2192244 h 4492666"/>
                <a:gd name="connsiteX49" fmla="*/ 4523888 w 5474293"/>
                <a:gd name="connsiteY49" fmla="*/ 1671057 h 4492666"/>
                <a:gd name="connsiteX50" fmla="*/ 4489176 w 5474293"/>
                <a:gd name="connsiteY50" fmla="*/ 1608376 h 4492666"/>
                <a:gd name="connsiteX51" fmla="*/ 4451613 w 5474293"/>
                <a:gd name="connsiteY51" fmla="*/ 1547507 h 4492666"/>
                <a:gd name="connsiteX52" fmla="*/ 4414049 w 5474293"/>
                <a:gd name="connsiteY52" fmla="*/ 1486398 h 4492666"/>
                <a:gd name="connsiteX53" fmla="*/ 4373758 w 5474293"/>
                <a:gd name="connsiteY53" fmla="*/ 1427104 h 4492666"/>
                <a:gd name="connsiteX54" fmla="*/ 4332971 w 5474293"/>
                <a:gd name="connsiteY54" fmla="*/ 1367930 h 4492666"/>
                <a:gd name="connsiteX55" fmla="*/ 4289828 w 5474293"/>
                <a:gd name="connsiteY55" fmla="*/ 1310450 h 4492666"/>
                <a:gd name="connsiteX56" fmla="*/ 4268258 w 5474293"/>
                <a:gd name="connsiteY56" fmla="*/ 1281651 h 4492666"/>
                <a:gd name="connsiteX57" fmla="*/ 4257471 w 5474293"/>
                <a:gd name="connsiteY57" fmla="*/ 1267250 h 4492666"/>
                <a:gd name="connsiteX58" fmla="*/ 4245941 w 5474293"/>
                <a:gd name="connsiteY58" fmla="*/ 1253455 h 4492666"/>
                <a:gd name="connsiteX59" fmla="*/ 4199824 w 5474293"/>
                <a:gd name="connsiteY59" fmla="*/ 1198154 h 4492666"/>
                <a:gd name="connsiteX60" fmla="*/ 3782406 w 5474293"/>
                <a:gd name="connsiteY60" fmla="*/ 797372 h 4492666"/>
                <a:gd name="connsiteX61" fmla="*/ 3540661 w 5474293"/>
                <a:gd name="connsiteY61" fmla="*/ 632194 h 4492666"/>
                <a:gd name="connsiteX62" fmla="*/ 3279449 w 5474293"/>
                <a:gd name="connsiteY62" fmla="*/ 495211 h 4492666"/>
                <a:gd name="connsiteX63" fmla="*/ 2712893 w 5474293"/>
                <a:gd name="connsiteY63" fmla="*/ 311278 h 4492666"/>
                <a:gd name="connsiteX64" fmla="*/ 2639377 w 5474293"/>
                <a:gd name="connsiteY64" fmla="*/ 295787 h 4492666"/>
                <a:gd name="connsiteX65" fmla="*/ 2564993 w 5474293"/>
                <a:gd name="connsiteY65" fmla="*/ 284291 h 4492666"/>
                <a:gd name="connsiteX66" fmla="*/ 2415482 w 5474293"/>
                <a:gd name="connsiteY66" fmla="*/ 264446 h 4492666"/>
                <a:gd name="connsiteX67" fmla="*/ 2340231 w 5474293"/>
                <a:gd name="connsiteY67" fmla="*/ 257428 h 4492666"/>
                <a:gd name="connsiteX68" fmla="*/ 2264732 w 5474293"/>
                <a:gd name="connsiteY68" fmla="*/ 251982 h 4492666"/>
                <a:gd name="connsiteX69" fmla="*/ 2112989 w 5474293"/>
                <a:gd name="connsiteY69" fmla="*/ 245811 h 4492666"/>
                <a:gd name="connsiteX70" fmla="*/ 1515068 w 5474293"/>
                <a:gd name="connsiteY70" fmla="*/ 306677 h 4492666"/>
                <a:gd name="connsiteX71" fmla="*/ 963016 w 5474293"/>
                <a:gd name="connsiteY71" fmla="*/ 513967 h 4492666"/>
                <a:gd name="connsiteX72" fmla="*/ 485101 w 5474293"/>
                <a:gd name="connsiteY72" fmla="*/ 835489 h 4492666"/>
                <a:gd name="connsiteX73" fmla="*/ 377616 w 5474293"/>
                <a:gd name="connsiteY73" fmla="*/ 929391 h 4492666"/>
                <a:gd name="connsiteX74" fmla="*/ 350963 w 5474293"/>
                <a:gd name="connsiteY74" fmla="*/ 952869 h 4492666"/>
                <a:gd name="connsiteX75" fmla="*/ 325177 w 5474293"/>
                <a:gd name="connsiteY75" fmla="*/ 977433 h 4492666"/>
                <a:gd name="connsiteX76" fmla="*/ 273108 w 5474293"/>
                <a:gd name="connsiteY76" fmla="*/ 1026079 h 4492666"/>
                <a:gd name="connsiteX77" fmla="*/ 246950 w 5474293"/>
                <a:gd name="connsiteY77" fmla="*/ 1050280 h 4492666"/>
                <a:gd name="connsiteX78" fmla="*/ 221907 w 5474293"/>
                <a:gd name="connsiteY78" fmla="*/ 1075572 h 4492666"/>
                <a:gd name="connsiteX79" fmla="*/ 171698 w 5474293"/>
                <a:gd name="connsiteY79" fmla="*/ 1126154 h 4492666"/>
                <a:gd name="connsiteX80" fmla="*/ 123596 w 5474293"/>
                <a:gd name="connsiteY80" fmla="*/ 1178793 h 4492666"/>
                <a:gd name="connsiteX81" fmla="*/ 76734 w 5474293"/>
                <a:gd name="connsiteY81" fmla="*/ 1232642 h 4492666"/>
                <a:gd name="connsiteX82" fmla="*/ 0 w 5474293"/>
                <a:gd name="connsiteY82" fmla="*/ 1334855 h 4492666"/>
                <a:gd name="connsiteX83" fmla="*/ 0 w 5474293"/>
                <a:gd name="connsiteY83" fmla="*/ 663435 h 4492666"/>
                <a:gd name="connsiteX84" fmla="*/ 16483 w 5474293"/>
                <a:gd name="connsiteY84" fmla="*/ 648530 h 4492666"/>
                <a:gd name="connsiteX85" fmla="*/ 48220 w 5474293"/>
                <a:gd name="connsiteY85" fmla="*/ 620940 h 4492666"/>
                <a:gd name="connsiteX86" fmla="*/ 81570 w 5474293"/>
                <a:gd name="connsiteY86" fmla="*/ 595043 h 4492666"/>
                <a:gd name="connsiteX87" fmla="*/ 217693 w 5474293"/>
                <a:gd name="connsiteY87" fmla="*/ 495573 h 4492666"/>
                <a:gd name="connsiteX88" fmla="*/ 817844 w 5474293"/>
                <a:gd name="connsiteY88" fmla="*/ 193898 h 4492666"/>
                <a:gd name="connsiteX89" fmla="*/ 1463494 w 5474293"/>
                <a:gd name="connsiteY89" fmla="*/ 41427 h 4492666"/>
                <a:gd name="connsiteX90" fmla="*/ 2115592 w 5474293"/>
                <a:gd name="connsiteY90" fmla="*/ 41 h 44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474293" h="4492666">
                  <a:moveTo>
                    <a:pt x="2115592" y="41"/>
                  </a:moveTo>
                  <a:cubicBezTo>
                    <a:pt x="2546769" y="1129"/>
                    <a:pt x="2985634" y="65627"/>
                    <a:pt x="3398462" y="218585"/>
                  </a:cubicBezTo>
                  <a:lnTo>
                    <a:pt x="3475450" y="248231"/>
                  </a:lnTo>
                  <a:lnTo>
                    <a:pt x="3514006" y="262994"/>
                  </a:lnTo>
                  <a:cubicBezTo>
                    <a:pt x="3526651" y="268318"/>
                    <a:pt x="3539171" y="274006"/>
                    <a:pt x="3551818" y="279573"/>
                  </a:cubicBezTo>
                  <a:lnTo>
                    <a:pt x="3627317" y="313213"/>
                  </a:lnTo>
                  <a:lnTo>
                    <a:pt x="3665128" y="330033"/>
                  </a:lnTo>
                  <a:cubicBezTo>
                    <a:pt x="3677650" y="335841"/>
                    <a:pt x="3689676" y="342377"/>
                    <a:pt x="3702071" y="348669"/>
                  </a:cubicBezTo>
                  <a:lnTo>
                    <a:pt x="3775959" y="386060"/>
                  </a:lnTo>
                  <a:lnTo>
                    <a:pt x="3812905" y="404817"/>
                  </a:lnTo>
                  <a:cubicBezTo>
                    <a:pt x="3825054" y="411352"/>
                    <a:pt x="3836832" y="418491"/>
                    <a:pt x="3848855" y="425267"/>
                  </a:cubicBezTo>
                  <a:lnTo>
                    <a:pt x="3920762" y="466653"/>
                  </a:lnTo>
                  <a:lnTo>
                    <a:pt x="3956712" y="487466"/>
                  </a:lnTo>
                  <a:lnTo>
                    <a:pt x="3991550" y="509852"/>
                  </a:lnTo>
                  <a:cubicBezTo>
                    <a:pt x="4178500" y="628078"/>
                    <a:pt x="4353674" y="766030"/>
                    <a:pt x="4511739" y="921042"/>
                  </a:cubicBezTo>
                  <a:cubicBezTo>
                    <a:pt x="4669309" y="1076539"/>
                    <a:pt x="4811754" y="1247647"/>
                    <a:pt x="4933990" y="1431579"/>
                  </a:cubicBezTo>
                  <a:cubicBezTo>
                    <a:pt x="5056724" y="1615272"/>
                    <a:pt x="5159993" y="1811186"/>
                    <a:pt x="5244418" y="2014241"/>
                  </a:cubicBezTo>
                  <a:cubicBezTo>
                    <a:pt x="5327481" y="2217657"/>
                    <a:pt x="5396409" y="2427728"/>
                    <a:pt x="5433601" y="2643851"/>
                  </a:cubicBezTo>
                  <a:cubicBezTo>
                    <a:pt x="5452446" y="2751792"/>
                    <a:pt x="5463480" y="2860819"/>
                    <a:pt x="5469182" y="2969730"/>
                  </a:cubicBezTo>
                  <a:cubicBezTo>
                    <a:pt x="5471413" y="2996957"/>
                    <a:pt x="5471785" y="3024183"/>
                    <a:pt x="5472280" y="3051530"/>
                  </a:cubicBezTo>
                  <a:lnTo>
                    <a:pt x="5473893" y="3133213"/>
                  </a:lnTo>
                  <a:cubicBezTo>
                    <a:pt x="5474883" y="3160441"/>
                    <a:pt x="5473770" y="3187667"/>
                    <a:pt x="5473396" y="3214894"/>
                  </a:cubicBezTo>
                  <a:lnTo>
                    <a:pt x="5471413" y="3296455"/>
                  </a:lnTo>
                  <a:cubicBezTo>
                    <a:pt x="5463726" y="3513909"/>
                    <a:pt x="5421452" y="3728700"/>
                    <a:pt x="5370003" y="3937439"/>
                  </a:cubicBezTo>
                  <a:cubicBezTo>
                    <a:pt x="5356367" y="3989595"/>
                    <a:pt x="5343100" y="4041629"/>
                    <a:pt x="5330578" y="4093542"/>
                  </a:cubicBezTo>
                  <a:lnTo>
                    <a:pt x="5309380" y="4170988"/>
                  </a:lnTo>
                  <a:lnTo>
                    <a:pt x="5289173" y="4248555"/>
                  </a:lnTo>
                  <a:lnTo>
                    <a:pt x="5266983" y="4325639"/>
                  </a:lnTo>
                  <a:cubicBezTo>
                    <a:pt x="5259667" y="4351292"/>
                    <a:pt x="5253096" y="4377187"/>
                    <a:pt x="5245039" y="4402599"/>
                  </a:cubicBezTo>
                  <a:lnTo>
                    <a:pt x="5216062" y="4492666"/>
                  </a:lnTo>
                  <a:lnTo>
                    <a:pt x="4901582" y="4492666"/>
                  </a:lnTo>
                  <a:lnTo>
                    <a:pt x="4912791" y="4462983"/>
                  </a:lnTo>
                  <a:cubicBezTo>
                    <a:pt x="4921718" y="4440114"/>
                    <a:pt x="4927669" y="4416273"/>
                    <a:pt x="4934983" y="4393040"/>
                  </a:cubicBezTo>
                  <a:lnTo>
                    <a:pt x="4956181" y="4322734"/>
                  </a:lnTo>
                  <a:cubicBezTo>
                    <a:pt x="4968704" y="4275420"/>
                    <a:pt x="4979862" y="4227742"/>
                    <a:pt x="4990895" y="4180064"/>
                  </a:cubicBezTo>
                  <a:cubicBezTo>
                    <a:pt x="5000067" y="4131903"/>
                    <a:pt x="5007506" y="4083498"/>
                    <a:pt x="5014697" y="4035216"/>
                  </a:cubicBezTo>
                  <a:cubicBezTo>
                    <a:pt x="5019284" y="3986327"/>
                    <a:pt x="5023871" y="3937683"/>
                    <a:pt x="5026474" y="3888915"/>
                  </a:cubicBezTo>
                  <a:cubicBezTo>
                    <a:pt x="5034534" y="3693002"/>
                    <a:pt x="5016310" y="3498298"/>
                    <a:pt x="4998580" y="3307225"/>
                  </a:cubicBezTo>
                  <a:lnTo>
                    <a:pt x="4990770" y="3235586"/>
                  </a:lnTo>
                  <a:cubicBezTo>
                    <a:pt x="4988167" y="3211748"/>
                    <a:pt x="4986182" y="3187910"/>
                    <a:pt x="4982093" y="3164190"/>
                  </a:cubicBezTo>
                  <a:lnTo>
                    <a:pt x="4971556" y="3093158"/>
                  </a:lnTo>
                  <a:cubicBezTo>
                    <a:pt x="4968084" y="3069442"/>
                    <a:pt x="4964735" y="3045844"/>
                    <a:pt x="4960024" y="3022368"/>
                  </a:cubicBezTo>
                  <a:lnTo>
                    <a:pt x="4946883" y="2951941"/>
                  </a:lnTo>
                  <a:lnTo>
                    <a:pt x="4940685" y="2916728"/>
                  </a:lnTo>
                  <a:cubicBezTo>
                    <a:pt x="4938454" y="2904988"/>
                    <a:pt x="4935603" y="2893372"/>
                    <a:pt x="4933123" y="2881754"/>
                  </a:cubicBezTo>
                  <a:cubicBezTo>
                    <a:pt x="4927915" y="2858522"/>
                    <a:pt x="4923205" y="2835167"/>
                    <a:pt x="4918494" y="2811812"/>
                  </a:cubicBezTo>
                  <a:lnTo>
                    <a:pt x="4911553" y="2776841"/>
                  </a:lnTo>
                  <a:lnTo>
                    <a:pt x="4903494" y="2742111"/>
                  </a:lnTo>
                  <a:cubicBezTo>
                    <a:pt x="4862335" y="2556724"/>
                    <a:pt x="4819069" y="2371579"/>
                    <a:pt x="4755594" y="2192244"/>
                  </a:cubicBezTo>
                  <a:cubicBezTo>
                    <a:pt x="4693607" y="2012547"/>
                    <a:pt x="4616123" y="1837930"/>
                    <a:pt x="4523888" y="1671057"/>
                  </a:cubicBezTo>
                  <a:lnTo>
                    <a:pt x="4489176" y="1608376"/>
                  </a:lnTo>
                  <a:lnTo>
                    <a:pt x="4451613" y="1547507"/>
                  </a:lnTo>
                  <a:cubicBezTo>
                    <a:pt x="4439092" y="1527178"/>
                    <a:pt x="4427065" y="1506485"/>
                    <a:pt x="4414049" y="1486398"/>
                  </a:cubicBezTo>
                  <a:lnTo>
                    <a:pt x="4373758" y="1427104"/>
                  </a:lnTo>
                  <a:cubicBezTo>
                    <a:pt x="4360121" y="1407499"/>
                    <a:pt x="4347475" y="1387050"/>
                    <a:pt x="4332971" y="1367930"/>
                  </a:cubicBezTo>
                  <a:lnTo>
                    <a:pt x="4289828" y="1310450"/>
                  </a:lnTo>
                  <a:lnTo>
                    <a:pt x="4268258" y="1281651"/>
                  </a:lnTo>
                  <a:lnTo>
                    <a:pt x="4257471" y="1267250"/>
                  </a:lnTo>
                  <a:lnTo>
                    <a:pt x="4245941" y="1253455"/>
                  </a:lnTo>
                  <a:lnTo>
                    <a:pt x="4199824" y="1198154"/>
                  </a:lnTo>
                  <a:cubicBezTo>
                    <a:pt x="4076223" y="1051127"/>
                    <a:pt x="3936878" y="915598"/>
                    <a:pt x="3782406" y="797372"/>
                  </a:cubicBezTo>
                  <a:cubicBezTo>
                    <a:pt x="3705172" y="738198"/>
                    <a:pt x="3624465" y="683017"/>
                    <a:pt x="3540661" y="632194"/>
                  </a:cubicBezTo>
                  <a:cubicBezTo>
                    <a:pt x="3456483" y="582217"/>
                    <a:pt x="3369578" y="535749"/>
                    <a:pt x="3279449" y="495211"/>
                  </a:cubicBezTo>
                  <a:cubicBezTo>
                    <a:pt x="3099688" y="413287"/>
                    <a:pt x="2908894" y="352421"/>
                    <a:pt x="2712893" y="311278"/>
                  </a:cubicBezTo>
                  <a:lnTo>
                    <a:pt x="2639377" y="295787"/>
                  </a:lnTo>
                  <a:cubicBezTo>
                    <a:pt x="2614706" y="291552"/>
                    <a:pt x="2589789" y="288163"/>
                    <a:pt x="2564993" y="284291"/>
                  </a:cubicBezTo>
                  <a:cubicBezTo>
                    <a:pt x="2515280" y="277031"/>
                    <a:pt x="2465817" y="268198"/>
                    <a:pt x="2415482" y="264446"/>
                  </a:cubicBezTo>
                  <a:lnTo>
                    <a:pt x="2340231" y="257428"/>
                  </a:lnTo>
                  <a:cubicBezTo>
                    <a:pt x="2315188" y="255129"/>
                    <a:pt x="2290147" y="252466"/>
                    <a:pt x="2264732" y="251982"/>
                  </a:cubicBezTo>
                  <a:lnTo>
                    <a:pt x="2112989" y="245811"/>
                  </a:lnTo>
                  <a:cubicBezTo>
                    <a:pt x="1910292" y="242179"/>
                    <a:pt x="1709334" y="261422"/>
                    <a:pt x="1515068" y="306677"/>
                  </a:cubicBezTo>
                  <a:cubicBezTo>
                    <a:pt x="1320802" y="351572"/>
                    <a:pt x="1135214" y="423574"/>
                    <a:pt x="963016" y="513967"/>
                  </a:cubicBezTo>
                  <a:cubicBezTo>
                    <a:pt x="790695" y="604482"/>
                    <a:pt x="631639" y="713754"/>
                    <a:pt x="485101" y="835489"/>
                  </a:cubicBezTo>
                  <a:cubicBezTo>
                    <a:pt x="447290" y="864410"/>
                    <a:pt x="413445" y="898292"/>
                    <a:pt x="377616" y="929391"/>
                  </a:cubicBezTo>
                  <a:lnTo>
                    <a:pt x="350963" y="952869"/>
                  </a:lnTo>
                  <a:cubicBezTo>
                    <a:pt x="342160" y="960855"/>
                    <a:pt x="333854" y="969326"/>
                    <a:pt x="325177" y="977433"/>
                  </a:cubicBezTo>
                  <a:cubicBezTo>
                    <a:pt x="307943" y="993770"/>
                    <a:pt x="290712" y="1010106"/>
                    <a:pt x="273108" y="1026079"/>
                  </a:cubicBezTo>
                  <a:cubicBezTo>
                    <a:pt x="264431" y="1034187"/>
                    <a:pt x="255379" y="1041931"/>
                    <a:pt x="246950" y="1050280"/>
                  </a:cubicBezTo>
                  <a:lnTo>
                    <a:pt x="221907" y="1075572"/>
                  </a:lnTo>
                  <a:lnTo>
                    <a:pt x="171698" y="1126154"/>
                  </a:lnTo>
                  <a:cubicBezTo>
                    <a:pt x="154467" y="1142611"/>
                    <a:pt x="139340" y="1161005"/>
                    <a:pt x="123596" y="1178793"/>
                  </a:cubicBezTo>
                  <a:lnTo>
                    <a:pt x="76734" y="1232642"/>
                  </a:lnTo>
                  <a:lnTo>
                    <a:pt x="0" y="1334855"/>
                  </a:lnTo>
                  <a:lnTo>
                    <a:pt x="0" y="663435"/>
                  </a:lnTo>
                  <a:lnTo>
                    <a:pt x="16483" y="648530"/>
                  </a:lnTo>
                  <a:cubicBezTo>
                    <a:pt x="27021" y="639332"/>
                    <a:pt x="37312" y="629893"/>
                    <a:pt x="48220" y="620940"/>
                  </a:cubicBezTo>
                  <a:lnTo>
                    <a:pt x="81570" y="595043"/>
                  </a:lnTo>
                  <a:cubicBezTo>
                    <a:pt x="126324" y="560920"/>
                    <a:pt x="170334" y="526189"/>
                    <a:pt x="217693" y="495573"/>
                  </a:cubicBezTo>
                  <a:cubicBezTo>
                    <a:pt x="403528" y="368636"/>
                    <a:pt x="607091" y="267955"/>
                    <a:pt x="817844" y="193898"/>
                  </a:cubicBezTo>
                  <a:cubicBezTo>
                    <a:pt x="1028722" y="119356"/>
                    <a:pt x="1246293" y="71921"/>
                    <a:pt x="1463494" y="41427"/>
                  </a:cubicBezTo>
                  <a:cubicBezTo>
                    <a:pt x="1681315" y="11537"/>
                    <a:pt x="1899630" y="-805"/>
                    <a:pt x="2115592" y="4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4432E34-6BBC-4765-8C67-2A6E9F418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480043 w 5455589"/>
                <a:gd name="connsiteY5" fmla="*/ 4526023 h 4526023"/>
                <a:gd name="connsiteX6" fmla="*/ 4544716 w 5455589"/>
                <a:gd name="connsiteY6" fmla="*/ 4369040 h 4526023"/>
                <a:gd name="connsiteX7" fmla="*/ 4711707 w 5455589"/>
                <a:gd name="connsiteY7" fmla="*/ 3389953 h 4526023"/>
                <a:gd name="connsiteX8" fmla="*/ 4540005 w 5455589"/>
                <a:gd name="connsiteY8" fmla="*/ 2387756 h 4526023"/>
                <a:gd name="connsiteX9" fmla="*/ 4043865 w 5455589"/>
                <a:gd name="connsiteY9" fmla="*/ 1537907 h 4526023"/>
                <a:gd name="connsiteX10" fmla="*/ 3246721 w 5455589"/>
                <a:gd name="connsiteY10" fmla="*/ 955249 h 4526023"/>
                <a:gd name="connsiteX11" fmla="*/ 2090425 w 5455589"/>
                <a:gd name="connsiteY11" fmla="*/ 727992 h 4526023"/>
                <a:gd name="connsiteX12" fmla="*/ 2083606 w 5455589"/>
                <a:gd name="connsiteY12" fmla="*/ 727992 h 4526023"/>
                <a:gd name="connsiteX13" fmla="*/ 2071085 w 5455589"/>
                <a:gd name="connsiteY13" fmla="*/ 727992 h 4526023"/>
                <a:gd name="connsiteX14" fmla="*/ 2058564 w 5455589"/>
                <a:gd name="connsiteY14" fmla="*/ 727630 h 4526023"/>
                <a:gd name="connsiteX15" fmla="*/ 1959882 w 5455589"/>
                <a:gd name="connsiteY15" fmla="*/ 726055 h 4526023"/>
                <a:gd name="connsiteX16" fmla="*/ 917394 w 5455589"/>
                <a:gd name="connsiteY16" fmla="*/ 945930 h 4526023"/>
                <a:gd name="connsiteX17" fmla="*/ 189425 w 5455589"/>
                <a:gd name="connsiteY17" fmla="*/ 1519394 h 4526023"/>
                <a:gd name="connsiteX18" fmla="*/ 47794 w 5455589"/>
                <a:gd name="connsiteY18" fmla="*/ 1709883 h 4526023"/>
                <a:gd name="connsiteX19" fmla="*/ 0 w 5455589"/>
                <a:gd name="connsiteY19" fmla="*/ 1789072 h 4526023"/>
                <a:gd name="connsiteX20" fmla="*/ 0 w 5455589"/>
                <a:gd name="connsiteY20" fmla="*/ 675495 h 4526023"/>
                <a:gd name="connsiteX21" fmla="*/ 64855 w 5455589"/>
                <a:gd name="connsiteY21" fmla="*/ 618817 h 4526023"/>
                <a:gd name="connsiteX22" fmla="*/ 1959882 w 5455589"/>
                <a:gd name="connsiteY22"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480043" y="4526023"/>
                  </a:lnTo>
                  <a:lnTo>
                    <a:pt x="4544716" y="4369040"/>
                  </a:lnTo>
                  <a:cubicBezTo>
                    <a:pt x="4655547" y="4060465"/>
                    <a:pt x="4711707" y="3731077"/>
                    <a:pt x="4711707" y="3389953"/>
                  </a:cubicBezTo>
                  <a:cubicBezTo>
                    <a:pt x="4711707" y="3043625"/>
                    <a:pt x="4653936" y="2706493"/>
                    <a:pt x="4540005" y="2387756"/>
                  </a:cubicBezTo>
                  <a:cubicBezTo>
                    <a:pt x="4424835" y="2065386"/>
                    <a:pt x="4257842" y="1779441"/>
                    <a:pt x="4043865" y="1537907"/>
                  </a:cubicBezTo>
                  <a:cubicBezTo>
                    <a:pt x="3821582" y="1287054"/>
                    <a:pt x="3553305" y="1091020"/>
                    <a:pt x="3246721" y="955249"/>
                  </a:cubicBezTo>
                  <a:cubicBezTo>
                    <a:pt x="2906044" y="804470"/>
                    <a:pt x="2517016" y="727992"/>
                    <a:pt x="2090425" y="727992"/>
                  </a:cubicBezTo>
                  <a:lnTo>
                    <a:pt x="2083606" y="727992"/>
                  </a:lnTo>
                  <a:lnTo>
                    <a:pt x="2071085" y="727992"/>
                  </a:lnTo>
                  <a:lnTo>
                    <a:pt x="2058564" y="727630"/>
                  </a:lnTo>
                  <a:cubicBezTo>
                    <a:pt x="2025216" y="726541"/>
                    <a:pt x="1992858" y="726055"/>
                    <a:pt x="1959882" y="726055"/>
                  </a:cubicBezTo>
                  <a:cubicBezTo>
                    <a:pt x="1574698" y="726055"/>
                    <a:pt x="1223854" y="799992"/>
                    <a:pt x="917394" y="945930"/>
                  </a:cubicBezTo>
                  <a:cubicBezTo>
                    <a:pt x="638454" y="1078555"/>
                    <a:pt x="393486" y="1271566"/>
                    <a:pt x="189425" y="1519394"/>
                  </a:cubicBezTo>
                  <a:cubicBezTo>
                    <a:pt x="139464" y="1580080"/>
                    <a:pt x="92231" y="1643617"/>
                    <a:pt x="47794" y="1709883"/>
                  </a:cubicBezTo>
                  <a:lnTo>
                    <a:pt x="0" y="1789072"/>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3D4367F-6965-4855-B998-98587267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613420 w 5455589"/>
                <a:gd name="connsiteY5" fmla="*/ 4526023 h 4526023"/>
                <a:gd name="connsiteX6" fmla="*/ 4661623 w 5455589"/>
                <a:gd name="connsiteY6" fmla="*/ 4409094 h 4526023"/>
                <a:gd name="connsiteX7" fmla="*/ 4835557 w 5455589"/>
                <a:gd name="connsiteY7" fmla="*/ 3389953 h 4526023"/>
                <a:gd name="connsiteX8" fmla="*/ 4656910 w 5455589"/>
                <a:gd name="connsiteY8" fmla="*/ 2347944 h 4526023"/>
                <a:gd name="connsiteX9" fmla="*/ 4137464 w 5455589"/>
                <a:gd name="connsiteY9" fmla="*/ 1458888 h 4526023"/>
                <a:gd name="connsiteX10" fmla="*/ 3297796 w 5455589"/>
                <a:gd name="connsiteY10" fmla="*/ 845129 h 4526023"/>
                <a:gd name="connsiteX11" fmla="*/ 2090301 w 5455589"/>
                <a:gd name="connsiteY11" fmla="*/ 607104 h 4526023"/>
                <a:gd name="connsiteX12" fmla="*/ 2083978 w 5455589"/>
                <a:gd name="connsiteY12" fmla="*/ 607104 h 4526023"/>
                <a:gd name="connsiteX13" fmla="*/ 2073317 w 5455589"/>
                <a:gd name="connsiteY13" fmla="*/ 607104 h 4526023"/>
                <a:gd name="connsiteX14" fmla="*/ 2062656 w 5455589"/>
                <a:gd name="connsiteY14" fmla="*/ 606741 h 4526023"/>
                <a:gd name="connsiteX15" fmla="*/ 1959882 w 5455589"/>
                <a:gd name="connsiteY15" fmla="*/ 605046 h 4526023"/>
                <a:gd name="connsiteX16" fmla="*/ 862722 w 5455589"/>
                <a:gd name="connsiteY16" fmla="*/ 837143 h 4526023"/>
                <a:gd name="connsiteX17" fmla="*/ 92355 w 5455589"/>
                <a:gd name="connsiteY17" fmla="*/ 1443641 h 4526023"/>
                <a:gd name="connsiteX18" fmla="*/ 0 w 5455589"/>
                <a:gd name="connsiteY18" fmla="*/ 1567870 h 4526023"/>
                <a:gd name="connsiteX19" fmla="*/ 0 w 5455589"/>
                <a:gd name="connsiteY19" fmla="*/ 675495 h 4526023"/>
                <a:gd name="connsiteX20" fmla="*/ 64855 w 5455589"/>
                <a:gd name="connsiteY20" fmla="*/ 618817 h 4526023"/>
                <a:gd name="connsiteX21" fmla="*/ 1959882 w 5455589"/>
                <a:gd name="connsiteY21"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613420" y="4526023"/>
                  </a:lnTo>
                  <a:lnTo>
                    <a:pt x="4661623" y="4409094"/>
                  </a:lnTo>
                  <a:cubicBezTo>
                    <a:pt x="4777041" y="4087572"/>
                    <a:pt x="4835557" y="3744753"/>
                    <a:pt x="4835557" y="3389953"/>
                  </a:cubicBezTo>
                  <a:cubicBezTo>
                    <a:pt x="4835557" y="3030072"/>
                    <a:pt x="4775428" y="2679509"/>
                    <a:pt x="4656910" y="2347944"/>
                  </a:cubicBezTo>
                  <a:cubicBezTo>
                    <a:pt x="4536532" y="2011174"/>
                    <a:pt x="4361732" y="1712040"/>
                    <a:pt x="4137464" y="1458888"/>
                  </a:cubicBezTo>
                  <a:cubicBezTo>
                    <a:pt x="3903404" y="1194604"/>
                    <a:pt x="3620870" y="988162"/>
                    <a:pt x="3297796" y="845129"/>
                  </a:cubicBezTo>
                  <a:cubicBezTo>
                    <a:pt x="2941004" y="687212"/>
                    <a:pt x="2534743" y="607104"/>
                    <a:pt x="2090301" y="607104"/>
                  </a:cubicBezTo>
                  <a:lnTo>
                    <a:pt x="2083978" y="607104"/>
                  </a:lnTo>
                  <a:lnTo>
                    <a:pt x="2073317" y="607104"/>
                  </a:lnTo>
                  <a:lnTo>
                    <a:pt x="2062656" y="606741"/>
                  </a:lnTo>
                  <a:cubicBezTo>
                    <a:pt x="2027819" y="605532"/>
                    <a:pt x="1994222" y="605046"/>
                    <a:pt x="1959882" y="605046"/>
                  </a:cubicBezTo>
                  <a:cubicBezTo>
                    <a:pt x="1555729" y="605046"/>
                    <a:pt x="1186663" y="683098"/>
                    <a:pt x="862722" y="837143"/>
                  </a:cubicBezTo>
                  <a:cubicBezTo>
                    <a:pt x="567171" y="977755"/>
                    <a:pt x="307943" y="1181776"/>
                    <a:pt x="92355" y="1443641"/>
                  </a:cubicBezTo>
                  <a:lnTo>
                    <a:pt x="0" y="1567870"/>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Freeform: Shape 23">
              <a:extLst>
                <a:ext uri="{FF2B5EF4-FFF2-40B4-BE49-F238E27FC236}">
                  <a16:creationId xmlns:a16="http://schemas.microsoft.com/office/drawing/2014/main" id="{9A1ACE64-3E71-49F9-A03A-2B0836727E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17967"/>
              <a:ext cx="5635125" cy="4536263"/>
            </a:xfrm>
            <a:custGeom>
              <a:avLst/>
              <a:gdLst>
                <a:gd name="connsiteX0" fmla="*/ 2112370 w 5635125"/>
                <a:gd name="connsiteY0" fmla="*/ 2011 h 4536263"/>
                <a:gd name="connsiteX1" fmla="*/ 3443962 w 5635125"/>
                <a:gd name="connsiteY1" fmla="*/ 201797 h 4536263"/>
                <a:gd name="connsiteX2" fmla="*/ 3524048 w 5635125"/>
                <a:gd name="connsiteY2" fmla="*/ 230356 h 4536263"/>
                <a:gd name="connsiteX3" fmla="*/ 3564215 w 5635125"/>
                <a:gd name="connsiteY3" fmla="*/ 244513 h 4536263"/>
                <a:gd name="connsiteX4" fmla="*/ 3604134 w 5635125"/>
                <a:gd name="connsiteY4" fmla="*/ 259397 h 4536263"/>
                <a:gd name="connsiteX5" fmla="*/ 3761580 w 5635125"/>
                <a:gd name="connsiteY5" fmla="*/ 325106 h 4536263"/>
                <a:gd name="connsiteX6" fmla="*/ 3915926 w 5635125"/>
                <a:gd name="connsiteY6" fmla="*/ 398680 h 4536263"/>
                <a:gd name="connsiteX7" fmla="*/ 4066305 w 5635125"/>
                <a:gd name="connsiteY7" fmla="*/ 480844 h 4536263"/>
                <a:gd name="connsiteX8" fmla="*/ 4617984 w 5635125"/>
                <a:gd name="connsiteY8" fmla="*/ 890098 h 4536263"/>
                <a:gd name="connsiteX9" fmla="*/ 5387359 w 5635125"/>
                <a:gd name="connsiteY9" fmla="*/ 2020324 h 4536263"/>
                <a:gd name="connsiteX10" fmla="*/ 5634933 w 5635125"/>
                <a:gd name="connsiteY10" fmla="*/ 3356508 h 4536263"/>
                <a:gd name="connsiteX11" fmla="*/ 5426809 w 5635125"/>
                <a:gd name="connsiteY11" fmla="*/ 4521289 h 4536263"/>
                <a:gd name="connsiteX12" fmla="*/ 5420775 w 5635125"/>
                <a:gd name="connsiteY12" fmla="*/ 4536263 h 4536263"/>
                <a:gd name="connsiteX13" fmla="*/ 5192615 w 5635125"/>
                <a:gd name="connsiteY13" fmla="*/ 4536263 h 4536263"/>
                <a:gd name="connsiteX14" fmla="*/ 5252198 w 5635125"/>
                <a:gd name="connsiteY14" fmla="*/ 4305372 h 4536263"/>
                <a:gd name="connsiteX15" fmla="*/ 5302934 w 5635125"/>
                <a:gd name="connsiteY15" fmla="*/ 3992169 h 4536263"/>
                <a:gd name="connsiteX16" fmla="*/ 5317935 w 5635125"/>
                <a:gd name="connsiteY16" fmla="*/ 3834617 h 4536263"/>
                <a:gd name="connsiteX17" fmla="*/ 5326240 w 5635125"/>
                <a:gd name="connsiteY17" fmla="*/ 3676819 h 4536263"/>
                <a:gd name="connsiteX18" fmla="*/ 5328597 w 5635125"/>
                <a:gd name="connsiteY18" fmla="*/ 3519023 h 4536263"/>
                <a:gd name="connsiteX19" fmla="*/ 5326862 w 5635125"/>
                <a:gd name="connsiteY19" fmla="*/ 3440247 h 4536263"/>
                <a:gd name="connsiteX20" fmla="*/ 5324754 w 5635125"/>
                <a:gd name="connsiteY20" fmla="*/ 3361590 h 4536263"/>
                <a:gd name="connsiteX21" fmla="*/ 5320291 w 5635125"/>
                <a:gd name="connsiteY21" fmla="*/ 3282936 h 4536263"/>
                <a:gd name="connsiteX22" fmla="*/ 5314712 w 5635125"/>
                <a:gd name="connsiteY22" fmla="*/ 3204522 h 4536263"/>
                <a:gd name="connsiteX23" fmla="*/ 5307521 w 5635125"/>
                <a:gd name="connsiteY23" fmla="*/ 3126228 h 4536263"/>
                <a:gd name="connsiteX24" fmla="*/ 5304050 w 5635125"/>
                <a:gd name="connsiteY24" fmla="*/ 3087142 h 4536263"/>
                <a:gd name="connsiteX25" fmla="*/ 5299091 w 5635125"/>
                <a:gd name="connsiteY25" fmla="*/ 3048177 h 4536263"/>
                <a:gd name="connsiteX26" fmla="*/ 5249253 w 5635125"/>
                <a:gd name="connsiteY26" fmla="*/ 2738030 h 4536263"/>
                <a:gd name="connsiteX27" fmla="*/ 5078790 w 5635125"/>
                <a:gd name="connsiteY27" fmla="*/ 2134677 h 4536263"/>
                <a:gd name="connsiteX28" fmla="*/ 4445910 w 5635125"/>
                <a:gd name="connsiteY28" fmla="*/ 1049950 h 4536263"/>
                <a:gd name="connsiteX29" fmla="*/ 3975680 w 5635125"/>
                <a:gd name="connsiteY29" fmla="*/ 613349 h 4536263"/>
                <a:gd name="connsiteX30" fmla="*/ 3842409 w 5635125"/>
                <a:gd name="connsiteY30" fmla="*/ 520416 h 4536263"/>
                <a:gd name="connsiteX31" fmla="*/ 3703560 w 5635125"/>
                <a:gd name="connsiteY31" fmla="*/ 434620 h 4536263"/>
                <a:gd name="connsiteX32" fmla="*/ 3559132 w 5635125"/>
                <a:gd name="connsiteY32" fmla="*/ 357174 h 4536263"/>
                <a:gd name="connsiteX33" fmla="*/ 3409869 w 5635125"/>
                <a:gd name="connsiteY33" fmla="*/ 287835 h 4536263"/>
                <a:gd name="connsiteX34" fmla="*/ 3391024 w 5635125"/>
                <a:gd name="connsiteY34" fmla="*/ 279364 h 4536263"/>
                <a:gd name="connsiteX35" fmla="*/ 3371810 w 5635125"/>
                <a:gd name="connsiteY35" fmla="*/ 271862 h 4536263"/>
                <a:gd name="connsiteX36" fmla="*/ 3333378 w 5635125"/>
                <a:gd name="connsiteY36" fmla="*/ 256857 h 4536263"/>
                <a:gd name="connsiteX37" fmla="*/ 3256391 w 5635125"/>
                <a:gd name="connsiteY37" fmla="*/ 226846 h 4536263"/>
                <a:gd name="connsiteX38" fmla="*/ 3178039 w 5635125"/>
                <a:gd name="connsiteY38" fmla="*/ 200103 h 4536263"/>
                <a:gd name="connsiteX39" fmla="*/ 3099068 w 5635125"/>
                <a:gd name="connsiteY39" fmla="*/ 174933 h 4536263"/>
                <a:gd name="connsiteX40" fmla="*/ 3059520 w 5635125"/>
                <a:gd name="connsiteY40" fmla="*/ 162469 h 4536263"/>
                <a:gd name="connsiteX41" fmla="*/ 3019354 w 5635125"/>
                <a:gd name="connsiteY41" fmla="*/ 152062 h 4536263"/>
                <a:gd name="connsiteX42" fmla="*/ 2938896 w 5635125"/>
                <a:gd name="connsiteY42" fmla="*/ 131490 h 4536263"/>
                <a:gd name="connsiteX43" fmla="*/ 2776242 w 5635125"/>
                <a:gd name="connsiteY43" fmla="*/ 96762 h 4536263"/>
                <a:gd name="connsiteX44" fmla="*/ 2111872 w 5635125"/>
                <a:gd name="connsiteY44" fmla="*/ 38314 h 4536263"/>
                <a:gd name="connsiteX45" fmla="*/ 1447502 w 5635125"/>
                <a:gd name="connsiteY45" fmla="*/ 87201 h 4536263"/>
                <a:gd name="connsiteX46" fmla="*/ 1365679 w 5635125"/>
                <a:gd name="connsiteY46" fmla="*/ 101965 h 4536263"/>
                <a:gd name="connsiteX47" fmla="*/ 1284974 w 5635125"/>
                <a:gd name="connsiteY47" fmla="*/ 121446 h 4536263"/>
                <a:gd name="connsiteX48" fmla="*/ 1204515 w 5635125"/>
                <a:gd name="connsiteY48" fmla="*/ 141291 h 4536263"/>
                <a:gd name="connsiteX49" fmla="*/ 1125296 w 5635125"/>
                <a:gd name="connsiteY49" fmla="*/ 165253 h 4536263"/>
                <a:gd name="connsiteX50" fmla="*/ 1046326 w 5635125"/>
                <a:gd name="connsiteY50" fmla="*/ 189939 h 4536263"/>
                <a:gd name="connsiteX51" fmla="*/ 1026614 w 5635125"/>
                <a:gd name="connsiteY51" fmla="*/ 196231 h 4536263"/>
                <a:gd name="connsiteX52" fmla="*/ 1007275 w 5635125"/>
                <a:gd name="connsiteY52" fmla="*/ 203492 h 4536263"/>
                <a:gd name="connsiteX53" fmla="*/ 968719 w 5635125"/>
                <a:gd name="connsiteY53" fmla="*/ 218255 h 4536263"/>
                <a:gd name="connsiteX54" fmla="*/ 891856 w 5635125"/>
                <a:gd name="connsiteY54" fmla="*/ 247901 h 4536263"/>
                <a:gd name="connsiteX55" fmla="*/ 872641 w 5635125"/>
                <a:gd name="connsiteY55" fmla="*/ 255283 h 4536263"/>
                <a:gd name="connsiteX56" fmla="*/ 853922 w 5635125"/>
                <a:gd name="connsiteY56" fmla="*/ 263755 h 4536263"/>
                <a:gd name="connsiteX57" fmla="*/ 816481 w 5635125"/>
                <a:gd name="connsiteY57" fmla="*/ 280817 h 4536263"/>
                <a:gd name="connsiteX58" fmla="*/ 260959 w 5635125"/>
                <a:gd name="connsiteY58" fmla="*/ 618433 h 4536263"/>
                <a:gd name="connsiteX59" fmla="*/ 21645 w 5635125"/>
                <a:gd name="connsiteY59" fmla="*/ 832906 h 4536263"/>
                <a:gd name="connsiteX60" fmla="*/ 0 w 5635125"/>
                <a:gd name="connsiteY60" fmla="*/ 857354 h 4536263"/>
                <a:gd name="connsiteX61" fmla="*/ 0 w 5635125"/>
                <a:gd name="connsiteY61" fmla="*/ 593247 h 4536263"/>
                <a:gd name="connsiteX62" fmla="*/ 18510 w 5635125"/>
                <a:gd name="connsiteY62" fmla="*/ 579335 h 4536263"/>
                <a:gd name="connsiteX63" fmla="*/ 161780 w 5635125"/>
                <a:gd name="connsiteY63" fmla="*/ 484113 h 4536263"/>
                <a:gd name="connsiteX64" fmla="*/ 778792 w 5635125"/>
                <a:gd name="connsiteY64" fmla="*/ 190181 h 4536263"/>
                <a:gd name="connsiteX65" fmla="*/ 2112370 w 5635125"/>
                <a:gd name="connsiteY65" fmla="*/ 2011 h 45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35125" h="4536263">
                  <a:moveTo>
                    <a:pt x="2112370" y="2011"/>
                  </a:moveTo>
                  <a:cubicBezTo>
                    <a:pt x="2560655" y="2374"/>
                    <a:pt x="3013032" y="58402"/>
                    <a:pt x="3443962" y="201797"/>
                  </a:cubicBezTo>
                  <a:lnTo>
                    <a:pt x="3524048" y="230356"/>
                  </a:lnTo>
                  <a:lnTo>
                    <a:pt x="3564215" y="244513"/>
                  </a:lnTo>
                  <a:cubicBezTo>
                    <a:pt x="3577605" y="249353"/>
                    <a:pt x="3591118" y="253589"/>
                    <a:pt x="3604134" y="259397"/>
                  </a:cubicBezTo>
                  <a:cubicBezTo>
                    <a:pt x="3656450" y="281301"/>
                    <a:pt x="3709388" y="302356"/>
                    <a:pt x="3761580" y="325106"/>
                  </a:cubicBezTo>
                  <a:cubicBezTo>
                    <a:pt x="3812903" y="349550"/>
                    <a:pt x="3864849" y="373268"/>
                    <a:pt x="3915926" y="398680"/>
                  </a:cubicBezTo>
                  <a:cubicBezTo>
                    <a:pt x="3965887" y="426028"/>
                    <a:pt x="4016716" y="452409"/>
                    <a:pt x="4066305" y="480844"/>
                  </a:cubicBezTo>
                  <a:cubicBezTo>
                    <a:pt x="4263794" y="596166"/>
                    <a:pt x="4449629" y="733392"/>
                    <a:pt x="4617984" y="890098"/>
                  </a:cubicBezTo>
                  <a:cubicBezTo>
                    <a:pt x="4954818" y="1203754"/>
                    <a:pt x="5217764" y="1595219"/>
                    <a:pt x="5387359" y="2020324"/>
                  </a:cubicBezTo>
                  <a:cubicBezTo>
                    <a:pt x="5557947" y="2445551"/>
                    <a:pt x="5639646" y="2902604"/>
                    <a:pt x="5634933" y="3356508"/>
                  </a:cubicBezTo>
                  <a:cubicBezTo>
                    <a:pt x="5631191" y="3754046"/>
                    <a:pt x="5559369" y="4148944"/>
                    <a:pt x="5426809" y="4521289"/>
                  </a:cubicBezTo>
                  <a:lnTo>
                    <a:pt x="5420775" y="4536263"/>
                  </a:lnTo>
                  <a:lnTo>
                    <a:pt x="5192615" y="4536263"/>
                  </a:lnTo>
                  <a:lnTo>
                    <a:pt x="5252198" y="4305372"/>
                  </a:lnTo>
                  <a:cubicBezTo>
                    <a:pt x="5273894" y="4201637"/>
                    <a:pt x="5290785" y="4097084"/>
                    <a:pt x="5302934" y="3992169"/>
                  </a:cubicBezTo>
                  <a:lnTo>
                    <a:pt x="5317935" y="3834617"/>
                  </a:lnTo>
                  <a:cubicBezTo>
                    <a:pt x="5320661" y="3781977"/>
                    <a:pt x="5324259" y="3729339"/>
                    <a:pt x="5326240" y="3676819"/>
                  </a:cubicBezTo>
                  <a:cubicBezTo>
                    <a:pt x="5326862" y="3624181"/>
                    <a:pt x="5328968" y="3571662"/>
                    <a:pt x="5328597" y="3519023"/>
                  </a:cubicBezTo>
                  <a:lnTo>
                    <a:pt x="5326862" y="3440247"/>
                  </a:lnTo>
                  <a:cubicBezTo>
                    <a:pt x="5326117" y="3413987"/>
                    <a:pt x="5326862" y="3387729"/>
                    <a:pt x="5324754" y="3361590"/>
                  </a:cubicBezTo>
                  <a:lnTo>
                    <a:pt x="5320291" y="3282936"/>
                  </a:lnTo>
                  <a:cubicBezTo>
                    <a:pt x="5318678" y="3256798"/>
                    <a:pt x="5317812" y="3230537"/>
                    <a:pt x="5314712" y="3204522"/>
                  </a:cubicBezTo>
                  <a:lnTo>
                    <a:pt x="5307521" y="3126228"/>
                  </a:lnTo>
                  <a:lnTo>
                    <a:pt x="5304050" y="3087142"/>
                  </a:lnTo>
                  <a:cubicBezTo>
                    <a:pt x="5302934" y="3074072"/>
                    <a:pt x="5300704" y="3061124"/>
                    <a:pt x="5299091" y="3048177"/>
                  </a:cubicBezTo>
                  <a:cubicBezTo>
                    <a:pt x="5286074" y="2944230"/>
                    <a:pt x="5269833" y="2840646"/>
                    <a:pt x="5249253" y="2738030"/>
                  </a:cubicBezTo>
                  <a:cubicBezTo>
                    <a:pt x="5208342" y="2532798"/>
                    <a:pt x="5151563" y="2330834"/>
                    <a:pt x="5078790" y="2134677"/>
                  </a:cubicBezTo>
                  <a:cubicBezTo>
                    <a:pt x="4932999" y="1742729"/>
                    <a:pt x="4725096" y="1371231"/>
                    <a:pt x="4445910" y="1049950"/>
                  </a:cubicBezTo>
                  <a:cubicBezTo>
                    <a:pt x="4306688" y="889252"/>
                    <a:pt x="4149614" y="741739"/>
                    <a:pt x="3975680" y="613349"/>
                  </a:cubicBezTo>
                  <a:cubicBezTo>
                    <a:pt x="3932043" y="581525"/>
                    <a:pt x="3886916" y="551514"/>
                    <a:pt x="3842409" y="520416"/>
                  </a:cubicBezTo>
                  <a:cubicBezTo>
                    <a:pt x="3796787" y="491131"/>
                    <a:pt x="3749926" y="463419"/>
                    <a:pt x="3703560" y="434620"/>
                  </a:cubicBezTo>
                  <a:cubicBezTo>
                    <a:pt x="3656077" y="407756"/>
                    <a:pt x="3607357" y="383069"/>
                    <a:pt x="3559132" y="357174"/>
                  </a:cubicBezTo>
                  <a:cubicBezTo>
                    <a:pt x="3510163" y="332850"/>
                    <a:pt x="3459830" y="310827"/>
                    <a:pt x="3409869" y="287835"/>
                  </a:cubicBezTo>
                  <a:lnTo>
                    <a:pt x="3391024" y="279364"/>
                  </a:lnTo>
                  <a:lnTo>
                    <a:pt x="3371810" y="271862"/>
                  </a:lnTo>
                  <a:lnTo>
                    <a:pt x="3333378" y="256857"/>
                  </a:lnTo>
                  <a:lnTo>
                    <a:pt x="3256391" y="226846"/>
                  </a:lnTo>
                  <a:cubicBezTo>
                    <a:pt x="3230976" y="216077"/>
                    <a:pt x="3204322" y="208816"/>
                    <a:pt x="3178039" y="200103"/>
                  </a:cubicBezTo>
                  <a:lnTo>
                    <a:pt x="3099068" y="174933"/>
                  </a:lnTo>
                  <a:lnTo>
                    <a:pt x="3059520" y="162469"/>
                  </a:lnTo>
                  <a:lnTo>
                    <a:pt x="3019354" y="152062"/>
                  </a:lnTo>
                  <a:lnTo>
                    <a:pt x="2938896" y="131490"/>
                  </a:lnTo>
                  <a:cubicBezTo>
                    <a:pt x="2885463" y="116485"/>
                    <a:pt x="2830668" y="107532"/>
                    <a:pt x="2776242" y="96762"/>
                  </a:cubicBezTo>
                  <a:cubicBezTo>
                    <a:pt x="2557927" y="55618"/>
                    <a:pt x="2335272" y="37588"/>
                    <a:pt x="2111872" y="38314"/>
                  </a:cubicBezTo>
                  <a:cubicBezTo>
                    <a:pt x="1888597" y="32748"/>
                    <a:pt x="1665820" y="47631"/>
                    <a:pt x="1447502" y="87201"/>
                  </a:cubicBezTo>
                  <a:lnTo>
                    <a:pt x="1365679" y="101965"/>
                  </a:lnTo>
                  <a:lnTo>
                    <a:pt x="1284974" y="121446"/>
                  </a:lnTo>
                  <a:lnTo>
                    <a:pt x="1204515" y="141291"/>
                  </a:lnTo>
                  <a:cubicBezTo>
                    <a:pt x="1177737" y="148069"/>
                    <a:pt x="1151703" y="157388"/>
                    <a:pt x="1125296" y="165253"/>
                  </a:cubicBezTo>
                  <a:lnTo>
                    <a:pt x="1046326" y="189939"/>
                  </a:lnTo>
                  <a:cubicBezTo>
                    <a:pt x="1039756" y="191996"/>
                    <a:pt x="1033186" y="193931"/>
                    <a:pt x="1026614" y="196231"/>
                  </a:cubicBezTo>
                  <a:lnTo>
                    <a:pt x="1007275" y="203492"/>
                  </a:lnTo>
                  <a:lnTo>
                    <a:pt x="968719" y="218255"/>
                  </a:lnTo>
                  <a:lnTo>
                    <a:pt x="891856" y="247901"/>
                  </a:lnTo>
                  <a:lnTo>
                    <a:pt x="872641" y="255283"/>
                  </a:lnTo>
                  <a:lnTo>
                    <a:pt x="853922" y="263755"/>
                  </a:lnTo>
                  <a:lnTo>
                    <a:pt x="816481" y="280817"/>
                  </a:lnTo>
                  <a:cubicBezTo>
                    <a:pt x="616389" y="370121"/>
                    <a:pt x="429437" y="484353"/>
                    <a:pt x="260959" y="618433"/>
                  </a:cubicBezTo>
                  <a:cubicBezTo>
                    <a:pt x="176595" y="685350"/>
                    <a:pt x="96787" y="757109"/>
                    <a:pt x="21645" y="832906"/>
                  </a:cubicBezTo>
                  <a:lnTo>
                    <a:pt x="0" y="857354"/>
                  </a:lnTo>
                  <a:lnTo>
                    <a:pt x="0" y="593247"/>
                  </a:lnTo>
                  <a:lnTo>
                    <a:pt x="18510" y="579335"/>
                  </a:lnTo>
                  <a:cubicBezTo>
                    <a:pt x="65368" y="546190"/>
                    <a:pt x="113152" y="514425"/>
                    <a:pt x="161780" y="484113"/>
                  </a:cubicBezTo>
                  <a:cubicBezTo>
                    <a:pt x="356292" y="362861"/>
                    <a:pt x="564071" y="264601"/>
                    <a:pt x="778792" y="190181"/>
                  </a:cubicBezTo>
                  <a:cubicBezTo>
                    <a:pt x="1208731" y="40371"/>
                    <a:pt x="1664207" y="-11299"/>
                    <a:pt x="2112370" y="201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ijdelijke aanduiding voor inhoud 2">
            <a:extLst>
              <a:ext uri="{FF2B5EF4-FFF2-40B4-BE49-F238E27FC236}">
                <a16:creationId xmlns:a16="http://schemas.microsoft.com/office/drawing/2014/main" id="{58AD12F2-1E8F-45A4-B4DE-CC6BF60DD35C}"/>
              </a:ext>
            </a:extLst>
          </p:cNvPr>
          <p:cNvSpPr>
            <a:spLocks noGrp="1"/>
          </p:cNvSpPr>
          <p:nvPr>
            <p:ph idx="1"/>
          </p:nvPr>
        </p:nvSpPr>
        <p:spPr>
          <a:xfrm>
            <a:off x="6092326" y="2421682"/>
            <a:ext cx="5286665" cy="3639289"/>
          </a:xfrm>
        </p:spPr>
        <p:txBody>
          <a:bodyPr anchor="ctr">
            <a:normAutofit lnSpcReduction="10000"/>
          </a:bodyPr>
          <a:lstStyle/>
          <a:p>
            <a:r>
              <a:rPr lang="nl-NL" sz="1700" dirty="0">
                <a:solidFill>
                  <a:schemeClr val="tx2"/>
                </a:solidFill>
              </a:rPr>
              <a:t>Verschil kruiden en specerijen door klimaat en smaak</a:t>
            </a:r>
          </a:p>
          <a:p>
            <a:r>
              <a:rPr lang="nl-NL" sz="1700" dirty="0">
                <a:solidFill>
                  <a:schemeClr val="tx2"/>
                </a:solidFill>
              </a:rPr>
              <a:t>Specerijen komen voornamelijk uit een tropisch/subtropisch klimaat en kruiden over het algemeen uit een gematigd klimaat.</a:t>
            </a:r>
          </a:p>
          <a:p>
            <a:r>
              <a:rPr lang="nl-NL" sz="1700" dirty="0">
                <a:solidFill>
                  <a:schemeClr val="tx2"/>
                </a:solidFill>
              </a:rPr>
              <a:t>Van specerijen worden soms van een plant de bloemknoppen (kruidnagel), soms meeldraden (saffraan), soms zaadjes (mosterd, venkel, karwij) maar ook wortel, vrucht, bast en wortelstok gebruikt. </a:t>
            </a:r>
          </a:p>
          <a:p>
            <a:r>
              <a:rPr lang="nl-NL" sz="1700" dirty="0">
                <a:solidFill>
                  <a:schemeClr val="tx2"/>
                </a:solidFill>
              </a:rPr>
              <a:t>Een kruid wordt gedefinieerd als een kruidachtige plant die medicinale waarde heeft. </a:t>
            </a:r>
          </a:p>
          <a:p>
            <a:r>
              <a:rPr lang="nl-NL" sz="1700" dirty="0">
                <a:solidFill>
                  <a:schemeClr val="tx2"/>
                </a:solidFill>
              </a:rPr>
              <a:t>Met tuinkruiden worden de groene kruiden bedoeld. Deze werken mild stimulerend en zijn een bron van vitaminen.</a:t>
            </a:r>
          </a:p>
          <a:p>
            <a:pPr marL="0" indent="0">
              <a:buNone/>
            </a:pPr>
            <a:r>
              <a:rPr lang="nl-NL" sz="1200" dirty="0">
                <a:solidFill>
                  <a:schemeClr val="tx2"/>
                </a:solidFill>
              </a:rPr>
              <a:t>Bron: </a:t>
            </a:r>
            <a:r>
              <a:rPr lang="nl-NL" sz="1200" dirty="0" err="1">
                <a:solidFill>
                  <a:schemeClr val="tx2"/>
                </a:solidFill>
              </a:rPr>
              <a:t>voedingcentrum</a:t>
            </a:r>
            <a:r>
              <a:rPr lang="nl-NL" sz="1700" dirty="0">
                <a:solidFill>
                  <a:schemeClr val="tx2"/>
                </a:solidFill>
              </a:rPr>
              <a:t> </a:t>
            </a:r>
          </a:p>
          <a:p>
            <a:pPr marL="0" indent="0">
              <a:buNone/>
            </a:pPr>
            <a:endParaRPr lang="nl-NL" sz="1700" dirty="0">
              <a:solidFill>
                <a:schemeClr val="tx2"/>
              </a:solidFill>
            </a:endParaRPr>
          </a:p>
        </p:txBody>
      </p:sp>
    </p:spTree>
    <p:extLst>
      <p:ext uri="{BB962C8B-B14F-4D97-AF65-F5344CB8AC3E}">
        <p14:creationId xmlns:p14="http://schemas.microsoft.com/office/powerpoint/2010/main" val="42641969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3393</TotalTime>
  <Words>1901</Words>
  <Application>Microsoft Macintosh PowerPoint</Application>
  <PresentationFormat>Breedbeeld</PresentationFormat>
  <Paragraphs>127</Paragraphs>
  <Slides>19</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Kruiden en specerijen</vt:lpstr>
      <vt:lpstr>Programma en leerdoelen</vt:lpstr>
      <vt:lpstr>Waarom?</vt:lpstr>
      <vt:lpstr>Geneeskrachtige werking van kruiden. </vt:lpstr>
      <vt:lpstr>Veel besproken…</vt:lpstr>
      <vt:lpstr>Nog een klein voorbeeld</vt:lpstr>
      <vt:lpstr>Nog een klein voorbeeld</vt:lpstr>
      <vt:lpstr> Eigenschappen kruiden</vt:lpstr>
      <vt:lpstr>Kruid of specerij? </vt:lpstr>
      <vt:lpstr>Signatuurleer  Sinds de Griekse en Romeinse oudheid werden uiterlijkheden van de plant in verband gebracht met de medicinale werking van de plant. In de middeleeuwen werd de signatuurleer een belangrijk uitgangspunt van de toenmalige geneeskunde.  De signatuurleer gaat grotendeels terug op Paracelsus (1493-1541, arts en theoloog uit Zwitserland). Hij stelde dat alle planten op aarde tot nut van de Mensheid zijn. </vt:lpstr>
      <vt:lpstr>Wortels</vt:lpstr>
      <vt:lpstr>Vormen van een blad</vt:lpstr>
      <vt:lpstr>Blad en hun signatuur, nogmaals</vt:lpstr>
      <vt:lpstr>Polen van de mens</vt:lpstr>
      <vt:lpstr>Werking van kruiden</vt:lpstr>
      <vt:lpstr>Kruiden en landschap</vt:lpstr>
      <vt:lpstr>Kruiden en landschap</vt:lpstr>
      <vt:lpstr>Verborgen zout   kruidentabel https://www.gezondheidsnet.nl/sites/gezondheidsnet/files/gezondheidsnet_kruidenwijzer.pdf  Hoeveel zout per dag en waarom? </vt:lpstr>
      <vt:lpstr>Zelf aan de slag voor vrienden of familie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KRUIDEN en specerijen</dc:title>
  <dc:creator>Mariska de Rouw</dc:creator>
  <cp:lastModifiedBy>Mariska de Rouw</cp:lastModifiedBy>
  <cp:revision>13</cp:revision>
  <dcterms:created xsi:type="dcterms:W3CDTF">2020-06-12T07:32:34Z</dcterms:created>
  <dcterms:modified xsi:type="dcterms:W3CDTF">2023-06-14T14:32:38Z</dcterms:modified>
</cp:coreProperties>
</file>